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25" r:id="rId4"/>
    <p:sldId id="326" r:id="rId5"/>
    <p:sldId id="342" r:id="rId6"/>
    <p:sldId id="429" r:id="rId7"/>
    <p:sldId id="431" r:id="rId8"/>
    <p:sldId id="430" r:id="rId9"/>
    <p:sldId id="434" r:id="rId10"/>
    <p:sldId id="433" r:id="rId11"/>
    <p:sldId id="392" r:id="rId12"/>
    <p:sldId id="401" r:id="rId13"/>
    <p:sldId id="397" r:id="rId14"/>
    <p:sldId id="402" r:id="rId15"/>
    <p:sldId id="403" r:id="rId16"/>
    <p:sldId id="404" r:id="rId17"/>
    <p:sldId id="396" r:id="rId18"/>
    <p:sldId id="399" r:id="rId19"/>
    <p:sldId id="400" r:id="rId20"/>
    <p:sldId id="405" r:id="rId21"/>
    <p:sldId id="406" r:id="rId22"/>
    <p:sldId id="407" r:id="rId23"/>
    <p:sldId id="408" r:id="rId24"/>
    <p:sldId id="409" r:id="rId25"/>
    <p:sldId id="410" r:id="rId26"/>
    <p:sldId id="412" r:id="rId27"/>
    <p:sldId id="413" r:id="rId28"/>
    <p:sldId id="411" r:id="rId29"/>
    <p:sldId id="419" r:id="rId30"/>
    <p:sldId id="418" r:id="rId31"/>
    <p:sldId id="420" r:id="rId32"/>
    <p:sldId id="421" r:id="rId33"/>
    <p:sldId id="414" r:id="rId34"/>
    <p:sldId id="424" r:id="rId35"/>
    <p:sldId id="422" r:id="rId36"/>
    <p:sldId id="423" r:id="rId37"/>
    <p:sldId id="435" r:id="rId38"/>
    <p:sldId id="415" r:id="rId39"/>
    <p:sldId id="425" r:id="rId40"/>
    <p:sldId id="436" r:id="rId41"/>
    <p:sldId id="426" r:id="rId42"/>
    <p:sldId id="427" r:id="rId43"/>
    <p:sldId id="428" r:id="rId44"/>
    <p:sldId id="416" r:id="rId45"/>
    <p:sldId id="437" r:id="rId46"/>
    <p:sldId id="440" r:id="rId47"/>
    <p:sldId id="438" r:id="rId48"/>
    <p:sldId id="439" r:id="rId49"/>
    <p:sldId id="417" r:id="rId50"/>
    <p:sldId id="441" r:id="rId51"/>
    <p:sldId id="442" r:id="rId52"/>
    <p:sldId id="393" r:id="rId53"/>
    <p:sldId id="443" r:id="rId54"/>
    <p:sldId id="444" r:id="rId55"/>
    <p:sldId id="445" r:id="rId56"/>
    <p:sldId id="446" r:id="rId57"/>
    <p:sldId id="447" r:id="rId58"/>
    <p:sldId id="448" r:id="rId59"/>
    <p:sldId id="449" r:id="rId60"/>
    <p:sldId id="450" r:id="rId61"/>
    <p:sldId id="451" r:id="rId62"/>
    <p:sldId id="452" r:id="rId63"/>
    <p:sldId id="453" r:id="rId64"/>
    <p:sldId id="454" r:id="rId65"/>
    <p:sldId id="455" r:id="rId66"/>
    <p:sldId id="456" r:id="rId67"/>
    <p:sldId id="457" r:id="rId68"/>
    <p:sldId id="458" r:id="rId69"/>
    <p:sldId id="459" r:id="rId70"/>
    <p:sldId id="460" r:id="rId71"/>
    <p:sldId id="461" r:id="rId72"/>
    <p:sldId id="462" r:id="rId73"/>
    <p:sldId id="463" r:id="rId74"/>
    <p:sldId id="464" r:id="rId75"/>
    <p:sldId id="465" r:id="rId76"/>
    <p:sldId id="466" r:id="rId77"/>
    <p:sldId id="473" r:id="rId78"/>
    <p:sldId id="474" r:id="rId79"/>
    <p:sldId id="476" r:id="rId80"/>
    <p:sldId id="477" r:id="rId81"/>
    <p:sldId id="478" r:id="rId82"/>
    <p:sldId id="472" r:id="rId83"/>
    <p:sldId id="475" r:id="rId84"/>
    <p:sldId id="468" r:id="rId85"/>
    <p:sldId id="479" r:id="rId86"/>
    <p:sldId id="481" r:id="rId87"/>
    <p:sldId id="482" r:id="rId88"/>
    <p:sldId id="483" r:id="rId89"/>
    <p:sldId id="480" r:id="rId90"/>
    <p:sldId id="485" r:id="rId91"/>
    <p:sldId id="469" r:id="rId92"/>
    <p:sldId id="484" r:id="rId93"/>
    <p:sldId id="487" r:id="rId94"/>
    <p:sldId id="488" r:id="rId95"/>
    <p:sldId id="467" r:id="rId96"/>
    <p:sldId id="470" r:id="rId97"/>
    <p:sldId id="471" r:id="rId98"/>
    <p:sldId id="491" r:id="rId99"/>
    <p:sldId id="492" r:id="rId100"/>
    <p:sldId id="486" r:id="rId101"/>
    <p:sldId id="494" r:id="rId102"/>
    <p:sldId id="490" r:id="rId103"/>
    <p:sldId id="493" r:id="rId104"/>
    <p:sldId id="496" r:id="rId105"/>
    <p:sldId id="497" r:id="rId106"/>
    <p:sldId id="495" r:id="rId107"/>
    <p:sldId id="499" r:id="rId108"/>
    <p:sldId id="498" r:id="rId109"/>
    <p:sldId id="500" r:id="rId110"/>
    <p:sldId id="501" r:id="rId111"/>
    <p:sldId id="502" r:id="rId112"/>
    <p:sldId id="503" r:id="rId113"/>
    <p:sldId id="505" r:id="rId114"/>
    <p:sldId id="504" r:id="rId115"/>
    <p:sldId id="506" r:id="rId116"/>
    <p:sldId id="508" r:id="rId117"/>
    <p:sldId id="507" r:id="rId118"/>
    <p:sldId id="510" r:id="rId119"/>
    <p:sldId id="511" r:id="rId120"/>
    <p:sldId id="509" r:id="rId121"/>
    <p:sldId id="513" r:id="rId122"/>
    <p:sldId id="512" r:id="rId123"/>
    <p:sldId id="514" r:id="rId124"/>
    <p:sldId id="516" r:id="rId125"/>
    <p:sldId id="517" r:id="rId126"/>
    <p:sldId id="515" r:id="rId1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791060C-09B1-49EE-A95A-52835FA9378E}">
          <p14:sldIdLst>
            <p14:sldId id="256"/>
            <p14:sldId id="257"/>
            <p14:sldId id="325"/>
            <p14:sldId id="326"/>
            <p14:sldId id="342"/>
            <p14:sldId id="429"/>
            <p14:sldId id="431"/>
            <p14:sldId id="430"/>
            <p14:sldId id="434"/>
            <p14:sldId id="433"/>
            <p14:sldId id="392"/>
            <p14:sldId id="401"/>
            <p14:sldId id="397"/>
            <p14:sldId id="402"/>
            <p14:sldId id="403"/>
            <p14:sldId id="404"/>
            <p14:sldId id="396"/>
            <p14:sldId id="399"/>
            <p14:sldId id="400"/>
            <p14:sldId id="405"/>
            <p14:sldId id="406"/>
            <p14:sldId id="407"/>
            <p14:sldId id="408"/>
            <p14:sldId id="409"/>
            <p14:sldId id="410"/>
            <p14:sldId id="412"/>
            <p14:sldId id="413"/>
            <p14:sldId id="411"/>
            <p14:sldId id="419"/>
            <p14:sldId id="418"/>
            <p14:sldId id="420"/>
            <p14:sldId id="421"/>
            <p14:sldId id="414"/>
            <p14:sldId id="424"/>
            <p14:sldId id="422"/>
            <p14:sldId id="423"/>
            <p14:sldId id="435"/>
            <p14:sldId id="415"/>
            <p14:sldId id="425"/>
            <p14:sldId id="436"/>
            <p14:sldId id="426"/>
            <p14:sldId id="427"/>
            <p14:sldId id="428"/>
            <p14:sldId id="416"/>
            <p14:sldId id="437"/>
            <p14:sldId id="440"/>
            <p14:sldId id="438"/>
            <p14:sldId id="439"/>
            <p14:sldId id="417"/>
            <p14:sldId id="441"/>
            <p14:sldId id="442"/>
            <p14:sldId id="393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73"/>
            <p14:sldId id="474"/>
            <p14:sldId id="476"/>
            <p14:sldId id="477"/>
            <p14:sldId id="478"/>
            <p14:sldId id="472"/>
            <p14:sldId id="475"/>
            <p14:sldId id="468"/>
            <p14:sldId id="479"/>
            <p14:sldId id="481"/>
            <p14:sldId id="482"/>
            <p14:sldId id="483"/>
            <p14:sldId id="480"/>
            <p14:sldId id="485"/>
            <p14:sldId id="469"/>
            <p14:sldId id="484"/>
            <p14:sldId id="487"/>
            <p14:sldId id="488"/>
            <p14:sldId id="467"/>
            <p14:sldId id="470"/>
            <p14:sldId id="471"/>
            <p14:sldId id="491"/>
            <p14:sldId id="492"/>
            <p14:sldId id="486"/>
            <p14:sldId id="494"/>
            <p14:sldId id="490"/>
            <p14:sldId id="493"/>
            <p14:sldId id="496"/>
            <p14:sldId id="497"/>
            <p14:sldId id="495"/>
            <p14:sldId id="499"/>
            <p14:sldId id="498"/>
            <p14:sldId id="500"/>
            <p14:sldId id="501"/>
            <p14:sldId id="502"/>
            <p14:sldId id="503"/>
            <p14:sldId id="505"/>
            <p14:sldId id="504"/>
            <p14:sldId id="506"/>
            <p14:sldId id="508"/>
            <p14:sldId id="507"/>
            <p14:sldId id="510"/>
            <p14:sldId id="511"/>
            <p14:sldId id="509"/>
            <p14:sldId id="513"/>
            <p14:sldId id="512"/>
            <p14:sldId id="514"/>
            <p14:sldId id="516"/>
            <p14:sldId id="517"/>
            <p14:sldId id="51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78429" autoAdjust="0"/>
  </p:normalViewPr>
  <p:slideViewPr>
    <p:cSldViewPr snapToGrid="0">
      <p:cViewPr varScale="1">
        <p:scale>
          <a:sx n="68" d="100"/>
          <a:sy n="68" d="100"/>
        </p:scale>
        <p:origin x="5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FE87C7-1903-4EA4-9CEF-3DA56EC63B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40C2DD-8C59-4B17-A9C7-D067298860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A01753-DE91-49C3-9400-008BA703C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E6703A-1DD9-401A-AEA6-217A09B66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DAA8EF-693B-4D30-AF9F-7FB9EB5D4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674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28C9E9-C0F1-4565-BA5D-984DF9545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644BB4A-C4AD-4B26-94AC-2D82CCA65F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F1A9C7-BA6C-4403-8141-3A7A248BD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E12676-2472-442F-AADF-0BAA008DB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E0F9A8-44AA-42FD-B99F-BD20FB85B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615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513DB2B-53E8-4061-90C0-38DEEED24C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0FC2DEB-D2D3-4F49-9D24-9C9BE60F0F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B7D831-2B32-4C9A-8546-6C6B4796F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557AFB-C335-47E2-90BF-2595E13AA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31FC46-5C18-4DEC-99A4-4ABA53994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68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BF502D-915F-4F35-BA99-6E704D876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A1F355-4BA0-4AAB-B862-0BF190DBF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82A185-AD41-40ED-85B9-2D5CEAB54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65F7B0-9BA5-4903-8073-0EFCC1E42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6DE61-5ED2-47F5-81FB-6D98E5A75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775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22A8C0-F91D-4469-A6DD-53AB03B8C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757E23-4571-46F0-BB02-824303D66F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F9A26E-2D08-4CA3-9DB1-BFAC93354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FB3B16-F6E0-471F-B0D2-0C7F29E4F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021ECD-9348-4B2C-AD6A-8CC710F74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366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C937F0-34A2-462D-B8D4-E0E30D744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DC197F-44FF-4C03-9FA1-45F52541A2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BE0BD6-D0FB-44A9-8CB6-299DD9D796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43BFE0-E5F7-44C2-A881-024762499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D048F1-6E97-4D81-AC10-C910EE1B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E2AAA7-0D79-43AE-A1E9-A9A00E52C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7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E0D3FD-AD52-410D-92E6-B9C64CB96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A0F665-3EDE-4F89-910F-292A892E9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01B86B-93EB-47A3-8341-ECC18B2B5F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DF8124B-DC24-4001-BB56-E8FF5BD6A8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D1CB7C-55D2-4A28-97C4-415B621941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D7D0E66-9715-43E6-B444-5FC80FE79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0D49EB9-3E5B-46BD-85B2-EB8C44AE4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A94AC16-3BB7-45BD-BFB4-85F87CFDC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4607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1139A0-7270-4585-B124-9E07A1FDD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9826B63-2FE6-4CA7-AA57-1FDDA8EDF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D3FD79D-E129-4B1C-AF1B-ED2744B63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C8D5716-E756-4A46-B321-C80B1C8EC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0240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566A234-A243-493E-8C63-11E303756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587863A-D167-48D9-89B3-C2D0A521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47CA16-8545-4A97-AFFD-9A23B681E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764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AE91B2-77E9-451C-8FB7-58608FB0F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2F55C1-C8D8-4FDF-AB5D-799B7409D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8BEB80-436A-4D60-907E-0C6BD853D9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A74F42-0BBF-44A9-BCD9-8EB1463C1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EB3C7F-DC87-48F1-910F-2117FB0A8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F4FE84-E574-4E65-A9DB-ACB4377F8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449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D481D-CD19-4B8D-A1AC-435192235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EA3656B-50E6-44E4-86CF-D415000902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7E98B79-C25B-4B9D-BF0C-F11860853A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572997-0325-4FD5-B103-11A83B810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27A8951-F246-4543-B064-1786F2156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02C669-D989-4535-922D-85BEEBD9C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488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BB7251F-41A0-45E5-9D91-524142425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F04183-E777-41DC-8AB7-7FDFC44C2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E3590D-DB2B-4433-B49F-8B4C876899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33D78-948E-4289-A477-D161AEE13F2B}" type="datetimeFigureOut">
              <a:rPr lang="zh-CN" altLang="en-US" smtClean="0"/>
              <a:t>2020/5/13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DB8E3F-4E82-402F-B69F-B436DC7309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FD4B26-A8E4-4882-97A1-47C24460C5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2CB32-FA38-4249-9A90-56AC0418C7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5633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lantuml.com/plantuml/uml/SyfFKj2rKt3CoKnELR1Io4ZDoSa70000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0843C3-8DA8-4C44-9848-963612C66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7083"/>
            <a:ext cx="9144000" cy="2387600"/>
          </a:xfrm>
        </p:spPr>
        <p:txBody>
          <a:bodyPr/>
          <a:lstStyle/>
          <a:p>
            <a:r>
              <a:rPr lang="zh-CN" altLang="en-US" dirty="0"/>
              <a:t>网络设计与应用（三）：</a:t>
            </a:r>
            <a:br>
              <a:rPr lang="en-US" altLang="zh-CN" dirty="0"/>
            </a:br>
            <a:r>
              <a:rPr lang="en-US" altLang="zh-CN" dirty="0"/>
              <a:t>UML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2720A68-4F40-4B8F-836A-BC1C0C66C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06282"/>
          </a:xfrm>
        </p:spPr>
        <p:txBody>
          <a:bodyPr>
            <a:noAutofit/>
          </a:bodyPr>
          <a:lstStyle/>
          <a:p>
            <a:r>
              <a:rPr lang="zh-CN" altLang="en-US" sz="3600" dirty="0"/>
              <a:t>医药卫生管理学院</a:t>
            </a:r>
            <a:endParaRPr lang="en-US" altLang="zh-CN" sz="3600" dirty="0"/>
          </a:p>
          <a:p>
            <a:r>
              <a:rPr lang="zh-CN" altLang="en-US" sz="3600" dirty="0"/>
              <a:t>授课教师：吴    翔</a:t>
            </a:r>
            <a:endParaRPr lang="en-US" altLang="zh-CN" sz="3600" dirty="0"/>
          </a:p>
          <a:p>
            <a:r>
              <a:rPr lang="zh-CN" altLang="en-US" sz="3600" dirty="0"/>
              <a:t>   日期：</a:t>
            </a:r>
            <a:r>
              <a:rPr lang="en-US" altLang="zh-CN" sz="3600" dirty="0"/>
              <a:t>May 8-13, 2020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850520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79D05C-04B9-4168-A31A-C2EA76DD6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编程设计比较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C8A0FB-ECCE-4874-AA98-6B379949C7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面向过程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2C605FA-AADA-44BC-91F1-F1F4F67E607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 altLang="zh-CN" sz="3200" dirty="0"/>
          </a:p>
          <a:p>
            <a:r>
              <a:rPr lang="zh-CN" altLang="en-US" sz="3200" dirty="0"/>
              <a:t>性能高</a:t>
            </a:r>
            <a:endParaRPr lang="en-US" altLang="zh-CN" sz="3200" dirty="0"/>
          </a:p>
          <a:p>
            <a:r>
              <a:rPr lang="zh-CN" altLang="en-US" sz="3200" dirty="0"/>
              <a:t>易设计</a:t>
            </a:r>
            <a:endParaRPr lang="en-US" altLang="zh-CN" sz="3200" dirty="0"/>
          </a:p>
          <a:p>
            <a:r>
              <a:rPr lang="zh-CN" altLang="en-US" sz="3200" dirty="0"/>
              <a:t>更适合小规模问题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24B801B-B0C0-42A4-9655-116D59A46C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面向对象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875C934-8724-4D9A-996E-4DE5E8F4FF3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endParaRPr lang="en-US" altLang="zh-CN" sz="3200" dirty="0"/>
          </a:p>
          <a:p>
            <a:r>
              <a:rPr lang="zh-CN" altLang="en-US" sz="3200" dirty="0"/>
              <a:t>易维护</a:t>
            </a:r>
            <a:endParaRPr lang="en-US" altLang="zh-CN" sz="3200" dirty="0"/>
          </a:p>
          <a:p>
            <a:r>
              <a:rPr lang="zh-CN" altLang="en-US" sz="3200" dirty="0"/>
              <a:t>易复用</a:t>
            </a:r>
            <a:endParaRPr lang="en-US" altLang="zh-CN" sz="3200" dirty="0"/>
          </a:p>
          <a:p>
            <a:r>
              <a:rPr lang="zh-CN" altLang="en-US" sz="3200" dirty="0"/>
              <a:t>易扩展</a:t>
            </a:r>
            <a:endParaRPr lang="en-US" altLang="zh-CN" sz="3200" dirty="0"/>
          </a:p>
          <a:p>
            <a:r>
              <a:rPr lang="zh-CN" altLang="en-US" sz="3200" dirty="0"/>
              <a:t>更适合复杂问题</a:t>
            </a:r>
          </a:p>
        </p:txBody>
      </p:sp>
    </p:spTree>
    <p:extLst>
      <p:ext uri="{BB962C8B-B14F-4D97-AF65-F5344CB8AC3E}">
        <p14:creationId xmlns:p14="http://schemas.microsoft.com/office/powerpoint/2010/main" val="101569764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状态图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黑点标识</a:t>
            </a:r>
            <a:r>
              <a:rPr lang="zh-CN" altLang="en-US" sz="3200" dirty="0">
                <a:solidFill>
                  <a:srgbClr val="FF0000"/>
                </a:solidFill>
              </a:rPr>
              <a:t>起始状态</a:t>
            </a:r>
            <a:r>
              <a:rPr lang="zh-CN" altLang="en-US" sz="3200" dirty="0"/>
              <a:t>，靶心状图形标识</a:t>
            </a:r>
            <a:r>
              <a:rPr lang="zh-CN" altLang="en-US" sz="3200" dirty="0">
                <a:solidFill>
                  <a:srgbClr val="FF0000"/>
                </a:solidFill>
              </a:rPr>
              <a:t>终止状态</a:t>
            </a: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方框表示</a:t>
            </a:r>
            <a:r>
              <a:rPr lang="zh-CN" altLang="en-US" sz="3200" dirty="0">
                <a:solidFill>
                  <a:srgbClr val="FF0000"/>
                </a:solidFill>
              </a:rPr>
              <a:t>状态</a:t>
            </a:r>
            <a:r>
              <a:rPr lang="zh-CN" altLang="en-US" sz="3200" dirty="0"/>
              <a:t>，箭头表示</a:t>
            </a:r>
            <a:r>
              <a:rPr lang="zh-CN" altLang="en-US" sz="3200" dirty="0">
                <a:solidFill>
                  <a:srgbClr val="FF0000"/>
                </a:solidFill>
              </a:rPr>
              <a:t>状态转换</a:t>
            </a: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状态转换的</a:t>
            </a:r>
            <a:r>
              <a:rPr lang="zh-CN" altLang="en-US" sz="3200" dirty="0">
                <a:solidFill>
                  <a:srgbClr val="FF0000"/>
                </a:solidFill>
              </a:rPr>
              <a:t>注释</a:t>
            </a:r>
            <a:r>
              <a:rPr lang="zh-CN" altLang="en-US" sz="3200" dirty="0"/>
              <a:t>：</a:t>
            </a:r>
            <a:endParaRPr lang="en-US" altLang="zh-CN" sz="3200" dirty="0"/>
          </a:p>
          <a:p>
            <a:pPr lvl="1"/>
            <a:r>
              <a:rPr lang="zh-CN" altLang="en-US" sz="2800" dirty="0"/>
              <a:t>触发机制：</a:t>
            </a:r>
            <a:r>
              <a:rPr lang="zh-CN" altLang="en-US" sz="2800" dirty="0">
                <a:solidFill>
                  <a:srgbClr val="FF0000"/>
                </a:solidFill>
              </a:rPr>
              <a:t>事件</a:t>
            </a:r>
            <a:r>
              <a:rPr lang="zh-CN" altLang="en-US" sz="2800" dirty="0"/>
              <a:t>（</a:t>
            </a:r>
            <a:r>
              <a:rPr lang="en-US" altLang="zh-CN" sz="2800" dirty="0"/>
              <a:t>event</a:t>
            </a:r>
            <a:r>
              <a:rPr lang="zh-CN" altLang="en-US" sz="2800" dirty="0"/>
              <a:t>）或消息</a:t>
            </a:r>
            <a:endParaRPr lang="en-US" altLang="zh-CN" sz="2800" dirty="0"/>
          </a:p>
          <a:p>
            <a:pPr lvl="1"/>
            <a:r>
              <a:rPr lang="zh-CN" altLang="en-US" sz="2800" dirty="0"/>
              <a:t>转换时被触发的</a:t>
            </a:r>
            <a:r>
              <a:rPr lang="zh-CN" altLang="en-US" sz="2800" dirty="0">
                <a:solidFill>
                  <a:srgbClr val="FF0000"/>
                </a:solidFill>
              </a:rPr>
              <a:t>动作</a:t>
            </a:r>
            <a:r>
              <a:rPr lang="zh-CN" altLang="en-US" sz="2800" dirty="0"/>
              <a:t>（操作）</a:t>
            </a:r>
            <a:endParaRPr lang="en-US" altLang="zh-CN" sz="2800" dirty="0"/>
          </a:p>
          <a:p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12088102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56D3996-B91A-4D27-B08C-C89012043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690" y="908801"/>
            <a:ext cx="5934034" cy="468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35A533E-C52B-413D-B5A0-EAFD4D3EC69D}"/>
              </a:ext>
            </a:extLst>
          </p:cNvPr>
          <p:cNvSpPr txBox="1"/>
          <p:nvPr/>
        </p:nvSpPr>
        <p:spPr>
          <a:xfrm flipH="1">
            <a:off x="8159170" y="729579"/>
            <a:ext cx="1675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起始状态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59A24B9A-901F-420D-AEA9-19AC08F72D79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5344207" y="991189"/>
            <a:ext cx="2814963" cy="14650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045B8A42-86ED-4CA1-BC3A-DD3DF22F3E5D}"/>
              </a:ext>
            </a:extLst>
          </p:cNvPr>
          <p:cNvSpPr txBox="1"/>
          <p:nvPr/>
        </p:nvSpPr>
        <p:spPr>
          <a:xfrm flipH="1">
            <a:off x="7093014" y="1294530"/>
            <a:ext cx="1066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状态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C15ABCCF-639E-49B6-B282-B94558420A5A}"/>
              </a:ext>
            </a:extLst>
          </p:cNvPr>
          <p:cNvCxnSpPr>
            <a:cxnSpLocks/>
            <a:stCxn id="6" idx="3"/>
          </p:cNvCxnSpPr>
          <p:nvPr/>
        </p:nvCxnSpPr>
        <p:spPr>
          <a:xfrm flipH="1">
            <a:off x="6096000" y="1556140"/>
            <a:ext cx="997014" cy="44083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2DB97AD3-3ECF-4E2C-8DC7-2BDD680D07A5}"/>
              </a:ext>
            </a:extLst>
          </p:cNvPr>
          <p:cNvSpPr txBox="1"/>
          <p:nvPr/>
        </p:nvSpPr>
        <p:spPr>
          <a:xfrm flipH="1">
            <a:off x="8451091" y="2686577"/>
            <a:ext cx="11837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事件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319B36B-1810-4A9E-9A56-53CE61D143D4}"/>
              </a:ext>
            </a:extLst>
          </p:cNvPr>
          <p:cNvCxnSpPr>
            <a:cxnSpLocks/>
            <a:stCxn id="12" idx="3"/>
          </p:cNvCxnSpPr>
          <p:nvPr/>
        </p:nvCxnSpPr>
        <p:spPr>
          <a:xfrm flipH="1">
            <a:off x="6978316" y="2948187"/>
            <a:ext cx="1472775" cy="123880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08FCBED3-BA9E-40A8-A0B0-D01560CB8497}"/>
              </a:ext>
            </a:extLst>
          </p:cNvPr>
          <p:cNvSpPr txBox="1"/>
          <p:nvPr/>
        </p:nvSpPr>
        <p:spPr>
          <a:xfrm flipH="1">
            <a:off x="9013944" y="5105107"/>
            <a:ext cx="11067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动作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8EE92563-7754-49E9-9F39-2EF309F9C601}"/>
              </a:ext>
            </a:extLst>
          </p:cNvPr>
          <p:cNvCxnSpPr>
            <a:cxnSpLocks/>
          </p:cNvCxnSpPr>
          <p:nvPr/>
        </p:nvCxnSpPr>
        <p:spPr>
          <a:xfrm flipH="1" flipV="1">
            <a:off x="7363326" y="4643575"/>
            <a:ext cx="1650618" cy="73276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20594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2BC1CF5-415C-4DAE-B2C2-A8BF9A1D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6C651D0D-A2E7-46B3-BEEA-71161FCA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CBEA7DB-1BAC-4A39-817B-82928B7F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EADF9EA0-3A2A-4F0A-9C86-FBAB53E9C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A30A2C81-7CE8-4A85-9E15-548E7F466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dirty="0">
                <a:solidFill>
                  <a:srgbClr val="FFFFFF"/>
                </a:solidFill>
              </a:rPr>
              <a:t>2</a:t>
            </a:r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zh-CN" altLang="en-US" sz="5400" dirty="0">
                <a:solidFill>
                  <a:srgbClr val="FFFFFF"/>
                </a:solidFill>
              </a:rPr>
              <a:t>嵌套状态</a:t>
            </a:r>
            <a:endParaRPr lang="zh-CN" alt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6518" y="1518980"/>
            <a:ext cx="3966906" cy="39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58125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机器运转案例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类</a:t>
            </a:r>
            <a:r>
              <a:rPr lang="en-US" altLang="zh-CN" sz="3200" dirty="0"/>
              <a:t>Machine</a:t>
            </a:r>
            <a:r>
              <a:rPr lang="zh-CN" altLang="en-US" sz="3200" dirty="0"/>
              <a:t>，用以建模工厂控制应用中的机器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操作状态</a:t>
            </a:r>
            <a:r>
              <a:rPr lang="en-US" altLang="zh-CN" sz="3200" dirty="0" err="1">
                <a:solidFill>
                  <a:srgbClr val="FF0000"/>
                </a:solidFill>
              </a:rPr>
              <a:t>opStat</a:t>
            </a:r>
            <a:r>
              <a:rPr lang="zh-CN" altLang="en-US" sz="3200" dirty="0"/>
              <a:t>：</a:t>
            </a:r>
            <a:r>
              <a:rPr lang="en-US" altLang="zh-CN" sz="3200" dirty="0" err="1"/>
              <a:t>standingBy</a:t>
            </a:r>
            <a:r>
              <a:rPr lang="zh-CN" altLang="en-US" sz="3200" dirty="0"/>
              <a:t>（待机）、</a:t>
            </a:r>
            <a:r>
              <a:rPr lang="en-US" altLang="zh-CN" sz="3200" dirty="0"/>
              <a:t>accelerating</a:t>
            </a:r>
            <a:r>
              <a:rPr lang="zh-CN" altLang="en-US" sz="3200" dirty="0"/>
              <a:t>（加速）、</a:t>
            </a:r>
            <a:r>
              <a:rPr lang="en-US" altLang="zh-CN" sz="3200" dirty="0"/>
              <a:t>running</a:t>
            </a:r>
            <a:r>
              <a:rPr lang="zh-CN" altLang="en-US" sz="3200" dirty="0"/>
              <a:t>（运行）、</a:t>
            </a:r>
            <a:r>
              <a:rPr lang="en-US" altLang="zh-CN" sz="3200" dirty="0"/>
              <a:t>decelerating</a:t>
            </a:r>
            <a:r>
              <a:rPr lang="zh-CN" altLang="en-US" sz="3200" dirty="0"/>
              <a:t>（减速）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服务状态</a:t>
            </a:r>
            <a:r>
              <a:rPr lang="en-US" altLang="zh-CN" sz="3200" dirty="0" err="1">
                <a:solidFill>
                  <a:srgbClr val="FF0000"/>
                </a:solidFill>
              </a:rPr>
              <a:t>serviceStat</a:t>
            </a:r>
            <a:r>
              <a:rPr lang="zh-CN" altLang="en-US" sz="3200" dirty="0"/>
              <a:t>：</a:t>
            </a:r>
            <a:r>
              <a:rPr lang="en-US" altLang="zh-CN" sz="3200" dirty="0" err="1"/>
              <a:t>inService</a:t>
            </a:r>
            <a:r>
              <a:rPr lang="zh-CN" altLang="en-US" sz="3200" dirty="0"/>
              <a:t>（服务）、</a:t>
            </a:r>
            <a:r>
              <a:rPr lang="en-US" altLang="zh-CN" sz="3200" dirty="0" err="1"/>
              <a:t>waitForRepair</a:t>
            </a:r>
            <a:r>
              <a:rPr lang="zh-CN" altLang="en-US" sz="3200" dirty="0"/>
              <a:t>（待修）、</a:t>
            </a:r>
            <a:r>
              <a:rPr lang="en-US" altLang="zh-CN" sz="3200" dirty="0" err="1"/>
              <a:t>inRepair</a:t>
            </a:r>
            <a:r>
              <a:rPr lang="zh-CN" altLang="en-US" sz="3200" dirty="0"/>
              <a:t>（正在维修）</a:t>
            </a:r>
          </a:p>
        </p:txBody>
      </p:sp>
    </p:spTree>
    <p:extLst>
      <p:ext uri="{BB962C8B-B14F-4D97-AF65-F5344CB8AC3E}">
        <p14:creationId xmlns:p14="http://schemas.microsoft.com/office/powerpoint/2010/main" val="209935750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901263C-387F-4CF9-B96A-65BE3D7CCA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422" y="549000"/>
            <a:ext cx="6745156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26919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BE1A613-D852-4D97-AD3F-00CBF57C31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353" y="1423657"/>
            <a:ext cx="8557499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5211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重新思考状态属性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操作状态</a:t>
            </a:r>
            <a:r>
              <a:rPr lang="en-US" altLang="zh-CN" sz="3200" dirty="0" err="1"/>
              <a:t>opStat</a:t>
            </a:r>
            <a:r>
              <a:rPr lang="zh-CN" altLang="en-US" sz="3200" dirty="0"/>
              <a:t>：</a:t>
            </a:r>
            <a:r>
              <a:rPr lang="en-US" altLang="zh-CN" sz="3200" dirty="0" err="1"/>
              <a:t>standingBy</a:t>
            </a:r>
            <a:r>
              <a:rPr lang="zh-CN" altLang="en-US" sz="3200" dirty="0"/>
              <a:t>（待机）、</a:t>
            </a:r>
            <a:r>
              <a:rPr lang="en-US" altLang="zh-CN" sz="3200" dirty="0"/>
              <a:t>accelerating</a:t>
            </a:r>
            <a:r>
              <a:rPr lang="zh-CN" altLang="en-US" sz="3200" dirty="0"/>
              <a:t>（加速）、</a:t>
            </a:r>
            <a:r>
              <a:rPr lang="en-US" altLang="zh-CN" sz="3200" dirty="0"/>
              <a:t>running</a:t>
            </a:r>
            <a:r>
              <a:rPr lang="zh-CN" altLang="en-US" sz="3200" dirty="0"/>
              <a:t>（运行）、</a:t>
            </a:r>
            <a:r>
              <a:rPr lang="en-US" altLang="zh-CN" sz="3200" dirty="0"/>
              <a:t>decelerating</a:t>
            </a:r>
            <a:r>
              <a:rPr lang="zh-CN" altLang="en-US" sz="3200" dirty="0"/>
              <a:t>（减速）</a:t>
            </a:r>
          </a:p>
          <a:p>
            <a:r>
              <a:rPr lang="zh-CN" altLang="en-US" sz="3200" dirty="0"/>
              <a:t>服务状态</a:t>
            </a:r>
            <a:r>
              <a:rPr lang="en-US" altLang="zh-CN" sz="3200" dirty="0" err="1"/>
              <a:t>serviceStat</a:t>
            </a:r>
            <a:r>
              <a:rPr lang="zh-CN" altLang="en-US" sz="3200" dirty="0"/>
              <a:t>：</a:t>
            </a:r>
            <a:r>
              <a:rPr lang="en-US" altLang="zh-CN" sz="3200" dirty="0" err="1"/>
              <a:t>inService</a:t>
            </a:r>
            <a:r>
              <a:rPr lang="zh-CN" altLang="en-US" sz="3200" dirty="0"/>
              <a:t>（服务）、</a:t>
            </a:r>
            <a:r>
              <a:rPr lang="en-US" altLang="zh-CN" sz="3200" dirty="0" err="1"/>
              <a:t>waitForRepair</a:t>
            </a:r>
            <a:r>
              <a:rPr lang="zh-CN" altLang="en-US" sz="3200" dirty="0"/>
              <a:t>（待修）、</a:t>
            </a:r>
            <a:r>
              <a:rPr lang="en-US" altLang="zh-CN" sz="3200" dirty="0" err="1"/>
              <a:t>inRepair</a:t>
            </a:r>
            <a:r>
              <a:rPr lang="zh-CN" altLang="en-US" sz="3200" dirty="0"/>
              <a:t>（正在维修）</a:t>
            </a:r>
          </a:p>
          <a:p>
            <a:r>
              <a:rPr lang="zh-CN" altLang="en-US" sz="3200" dirty="0"/>
              <a:t>唯有服务状态为</a:t>
            </a:r>
            <a:r>
              <a:rPr lang="en-US" altLang="zh-CN" sz="3200" dirty="0" err="1"/>
              <a:t>inService</a:t>
            </a:r>
            <a:r>
              <a:rPr lang="zh-CN" altLang="en-US" sz="3200" dirty="0"/>
              <a:t>时，才有</a:t>
            </a:r>
            <a:r>
              <a:rPr lang="en-US" altLang="zh-CN" sz="3200" dirty="0"/>
              <a:t>4</a:t>
            </a:r>
            <a:r>
              <a:rPr lang="zh-CN" altLang="en-US" sz="3200" dirty="0"/>
              <a:t>个操作状态</a:t>
            </a:r>
            <a:endParaRPr lang="en-US" altLang="zh-CN" sz="3200" dirty="0"/>
          </a:p>
          <a:p>
            <a:r>
              <a:rPr lang="zh-CN" altLang="en-US" sz="3200" dirty="0"/>
              <a:t>如果重新设计，到底需要几个状态属性？</a:t>
            </a:r>
          </a:p>
        </p:txBody>
      </p:sp>
    </p:spTree>
    <p:extLst>
      <p:ext uri="{BB962C8B-B14F-4D97-AF65-F5344CB8AC3E}">
        <p14:creationId xmlns:p14="http://schemas.microsoft.com/office/powerpoint/2010/main" val="207423067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996A518-3E48-4D63-99BB-5890B469E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580" y="610419"/>
            <a:ext cx="6286083" cy="504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95EC299-0A5C-4339-87FC-AD0DF5512AAA}"/>
              </a:ext>
            </a:extLst>
          </p:cNvPr>
          <p:cNvSpPr txBox="1"/>
          <p:nvPr/>
        </p:nvSpPr>
        <p:spPr>
          <a:xfrm flipH="1">
            <a:off x="8159170" y="729579"/>
            <a:ext cx="1675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嵌套结构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EEDD81A5-08A3-41E5-B8CF-04E527ED723D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6096000" y="991189"/>
            <a:ext cx="2063170" cy="99161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37972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案例：设计新冠肺炎传播的仿真系统</a:t>
            </a:r>
            <a:endParaRPr lang="en-US" altLang="zh-CN" sz="3200" dirty="0"/>
          </a:p>
          <a:p>
            <a:r>
              <a:rPr lang="zh-CN" altLang="en-US" sz="3200" dirty="0"/>
              <a:t>思考如何设计类图和状态图</a:t>
            </a:r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73675362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815" y="2092960"/>
            <a:ext cx="6409905" cy="177775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CN" alt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五、面向对象设计的原则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3046" y="1209578"/>
            <a:ext cx="4055897" cy="4055897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53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2BC1CF5-415C-4DAE-B2C2-A8BF9A1D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6C651D0D-A2E7-46B3-BEEA-71161FCA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CBEA7DB-1BAC-4A39-817B-82928B7F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EADF9EA0-3A2A-4F0A-9C86-FBAB53E9C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A30A2C81-7CE8-4A85-9E15-548E7F466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dirty="0">
                <a:solidFill>
                  <a:srgbClr val="FFFFFF"/>
                </a:solidFill>
              </a:rPr>
              <a:t>2</a:t>
            </a:r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zh-CN" alt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面向对象的含义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6518" y="1518980"/>
            <a:ext cx="3966906" cy="39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6405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F7F53-E888-4A1D-8629-5D065ECCA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EB807-F267-4108-ACF8-EA38B6FC7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3200" dirty="0"/>
              <a:t>封装与共生性</a:t>
            </a:r>
            <a:endParaRPr lang="en-US" altLang="zh-CN" sz="3200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/>
              <a:t>状态空间与行为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400574257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2BC1CF5-415C-4DAE-B2C2-A8BF9A1D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6C651D0D-A2E7-46B3-BEEA-71161FCA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CBEA7DB-1BAC-4A39-817B-82928B7F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EADF9EA0-3A2A-4F0A-9C86-FBAB53E9C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A30A2C81-7CE8-4A85-9E15-548E7F466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 </a:t>
            </a:r>
            <a:r>
              <a:rPr lang="zh-CN" altLang="en-US" sz="5400" dirty="0">
                <a:solidFill>
                  <a:srgbClr val="FFFFFF"/>
                </a:solidFill>
              </a:rPr>
              <a:t>封装与共生性</a:t>
            </a:r>
            <a:endParaRPr lang="zh-CN" alt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6518" y="1518980"/>
            <a:ext cx="3966906" cy="39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5746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封装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子程序</a:t>
            </a:r>
            <a:r>
              <a:rPr lang="zh-CN" altLang="en-US" sz="3200" dirty="0"/>
              <a:t>：将</a:t>
            </a:r>
            <a:r>
              <a:rPr lang="zh-CN" altLang="en-US" sz="3200" u="sng" dirty="0">
                <a:solidFill>
                  <a:srgbClr val="FF0000"/>
                </a:solidFill>
              </a:rPr>
              <a:t>多行代码</a:t>
            </a:r>
            <a:r>
              <a:rPr lang="zh-CN" altLang="en-US" sz="3200" dirty="0"/>
              <a:t>集中到一个程序单元里，并赋予一个单独的名字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类</a:t>
            </a:r>
            <a:r>
              <a:rPr lang="zh-CN" altLang="en-US" sz="3200" dirty="0"/>
              <a:t>：将</a:t>
            </a:r>
            <a:r>
              <a:rPr lang="zh-CN" altLang="en-US" sz="3200" u="sng" dirty="0">
                <a:solidFill>
                  <a:srgbClr val="FF0000"/>
                </a:solidFill>
              </a:rPr>
              <a:t>多个子程序</a:t>
            </a:r>
            <a:r>
              <a:rPr lang="zh-CN" altLang="en-US" sz="3200" dirty="0"/>
              <a:t>集合在一起形成更高级别的结构体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封装的级别</a:t>
            </a:r>
            <a:r>
              <a:rPr lang="zh-CN" altLang="en-US" sz="3200" dirty="0"/>
              <a:t>：原始代码（</a:t>
            </a:r>
            <a:r>
              <a:rPr lang="en-US" altLang="zh-CN" sz="3200" dirty="0"/>
              <a:t>0</a:t>
            </a:r>
            <a:r>
              <a:rPr lang="zh-CN" altLang="en-US" sz="3200" dirty="0"/>
              <a:t>级封装）、子程序（</a:t>
            </a:r>
            <a:r>
              <a:rPr lang="en-US" altLang="zh-CN" sz="3200" dirty="0"/>
              <a:t>1</a:t>
            </a:r>
            <a:r>
              <a:rPr lang="zh-CN" altLang="en-US" sz="3200" dirty="0"/>
              <a:t>级封装）、类（</a:t>
            </a:r>
            <a:r>
              <a:rPr lang="en-US" altLang="zh-CN" sz="3200" dirty="0"/>
              <a:t>2</a:t>
            </a:r>
            <a:r>
              <a:rPr lang="zh-CN" altLang="en-US" sz="3200" dirty="0"/>
              <a:t>级封装）、包（</a:t>
            </a:r>
            <a:r>
              <a:rPr lang="en-US" altLang="zh-CN" sz="3200" dirty="0"/>
              <a:t>3</a:t>
            </a:r>
            <a:r>
              <a:rPr lang="zh-CN" altLang="en-US" sz="3200" dirty="0"/>
              <a:t>级封装）、部件（</a:t>
            </a:r>
            <a:r>
              <a:rPr lang="en-US" altLang="zh-CN" sz="3200" dirty="0"/>
              <a:t>4</a:t>
            </a:r>
            <a:r>
              <a:rPr lang="zh-CN" altLang="en-US" sz="3200" dirty="0"/>
              <a:t>级封装）</a:t>
            </a:r>
          </a:p>
        </p:txBody>
      </p:sp>
    </p:spTree>
    <p:extLst>
      <p:ext uri="{BB962C8B-B14F-4D97-AF65-F5344CB8AC3E}">
        <p14:creationId xmlns:p14="http://schemas.microsoft.com/office/powerpoint/2010/main" val="19561194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F7A73BC-A580-42A4-9951-25BF5C90A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000" y="900968"/>
            <a:ext cx="8247999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10355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封装的原则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模块</a:t>
            </a:r>
            <a:r>
              <a:rPr lang="zh-CN" altLang="en-US" sz="3200" dirty="0"/>
              <a:t>：将代码封装成模块（子程序或类），即是从逻辑上将软件系统分解为更为细微的部分，</a:t>
            </a:r>
            <a:r>
              <a:rPr lang="zh-CN" altLang="en-US" sz="3200" u="sng" dirty="0">
                <a:solidFill>
                  <a:srgbClr val="FF0000"/>
                </a:solidFill>
              </a:rPr>
              <a:t>分而治之</a:t>
            </a:r>
            <a:endParaRPr lang="en-US" altLang="zh-CN" sz="3200" u="sng" dirty="0">
              <a:solidFill>
                <a:srgbClr val="FF0000"/>
              </a:solidFill>
            </a:endParaRPr>
          </a:p>
          <a:p>
            <a:r>
              <a:rPr lang="zh-CN" altLang="en-US" sz="3200" dirty="0">
                <a:solidFill>
                  <a:srgbClr val="FF0000"/>
                </a:solidFill>
              </a:rPr>
              <a:t>内聚</a:t>
            </a:r>
            <a:r>
              <a:rPr lang="zh-CN" altLang="en-US" sz="3200" dirty="0"/>
              <a:t>：衡量模块内部元素的关联程度。</a:t>
            </a:r>
            <a:r>
              <a:rPr lang="zh-CN" altLang="en-US" sz="3200" u="sng" dirty="0">
                <a:solidFill>
                  <a:srgbClr val="FF0000"/>
                </a:solidFill>
              </a:rPr>
              <a:t>内部关联</a:t>
            </a:r>
            <a:r>
              <a:rPr lang="zh-CN" altLang="en-US" sz="3200" dirty="0"/>
              <a:t>越强，则内聚程度越高，模块的</a:t>
            </a:r>
            <a:r>
              <a:rPr lang="zh-CN" altLang="en-US" sz="3200" u="sng" dirty="0">
                <a:solidFill>
                  <a:srgbClr val="FF0000"/>
                </a:solidFill>
              </a:rPr>
              <a:t>功能单一性</a:t>
            </a:r>
            <a:r>
              <a:rPr lang="zh-CN" altLang="en-US" sz="3200" dirty="0"/>
              <a:t>越好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耦合</a:t>
            </a:r>
            <a:r>
              <a:rPr lang="zh-CN" altLang="en-US" sz="3200" dirty="0"/>
              <a:t>：衡量模块之间的依赖程度。</a:t>
            </a:r>
            <a:r>
              <a:rPr lang="zh-CN" altLang="en-US" sz="3200" u="sng" dirty="0">
                <a:solidFill>
                  <a:srgbClr val="FF0000"/>
                </a:solidFill>
              </a:rPr>
              <a:t>模块之间依赖</a:t>
            </a:r>
            <a:r>
              <a:rPr lang="zh-CN" altLang="en-US" sz="3200" dirty="0"/>
              <a:t>程度越高，改动则越容易相互影响，耦合程度也就越高，模块的</a:t>
            </a:r>
            <a:r>
              <a:rPr lang="zh-CN" altLang="en-US" sz="3200" u="sng" dirty="0">
                <a:solidFill>
                  <a:srgbClr val="FF0000"/>
                </a:solidFill>
              </a:rPr>
              <a:t>独立性</a:t>
            </a:r>
            <a:r>
              <a:rPr lang="zh-CN" altLang="en-US" sz="3200" dirty="0"/>
              <a:t>越差</a:t>
            </a:r>
          </a:p>
        </p:txBody>
      </p:sp>
    </p:spTree>
    <p:extLst>
      <p:ext uri="{BB962C8B-B14F-4D97-AF65-F5344CB8AC3E}">
        <p14:creationId xmlns:p14="http://schemas.microsoft.com/office/powerpoint/2010/main" val="190814679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共生性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共生性</a:t>
            </a:r>
            <a:r>
              <a:rPr lang="zh-CN" altLang="en-US" sz="3200" dirty="0"/>
              <a:t>（</a:t>
            </a:r>
            <a:r>
              <a:rPr lang="en-US" altLang="zh-CN" sz="3200" dirty="0" err="1"/>
              <a:t>connascence</a:t>
            </a:r>
            <a:r>
              <a:rPr lang="zh-CN" altLang="en-US" sz="3200" dirty="0"/>
              <a:t>）：两个软件元素</a:t>
            </a:r>
            <a:r>
              <a:rPr lang="en-US" altLang="zh-CN" sz="3200" dirty="0"/>
              <a:t>A</a:t>
            </a:r>
            <a:r>
              <a:rPr lang="zh-CN" altLang="en-US" sz="3200" dirty="0"/>
              <a:t>和</a:t>
            </a:r>
            <a:r>
              <a:rPr lang="en-US" altLang="zh-CN" sz="3200" dirty="0"/>
              <a:t>B</a:t>
            </a:r>
            <a:r>
              <a:rPr lang="zh-CN" altLang="en-US" sz="3200" dirty="0"/>
              <a:t>之间，共生性意味着</a:t>
            </a:r>
            <a:endParaRPr lang="en-US" altLang="zh-CN" sz="3200" dirty="0"/>
          </a:p>
          <a:p>
            <a:pPr lvl="1"/>
            <a:r>
              <a:rPr lang="zh-CN" altLang="en-US" sz="2800" dirty="0"/>
              <a:t>改变了</a:t>
            </a:r>
            <a:r>
              <a:rPr lang="en-US" altLang="zh-CN" sz="2800" dirty="0"/>
              <a:t>A</a:t>
            </a:r>
            <a:r>
              <a:rPr lang="zh-CN" altLang="en-US" sz="2800" dirty="0"/>
              <a:t>，那么为了保持全面的正确性，需要同时改变（或至少仔细校验）</a:t>
            </a:r>
            <a:r>
              <a:rPr lang="en-US" altLang="zh-CN" sz="2800" dirty="0"/>
              <a:t>B</a:t>
            </a:r>
          </a:p>
          <a:p>
            <a:pPr lvl="1"/>
            <a:r>
              <a:rPr lang="zh-CN" altLang="en-US" sz="2800" dirty="0"/>
              <a:t>为了保持正确性，需要在</a:t>
            </a:r>
            <a:r>
              <a:rPr lang="en-US" altLang="zh-CN" sz="2800" dirty="0"/>
              <a:t>A</a:t>
            </a:r>
            <a:r>
              <a:rPr lang="zh-CN" altLang="en-US" sz="2800" dirty="0"/>
              <a:t>和</a:t>
            </a:r>
            <a:r>
              <a:rPr lang="en-US" altLang="zh-CN" sz="2800" dirty="0"/>
              <a:t>B</a:t>
            </a:r>
            <a:r>
              <a:rPr lang="zh-CN" altLang="en-US" sz="2800" dirty="0"/>
              <a:t>中同步做出改变</a:t>
            </a:r>
            <a:endParaRPr lang="en-US" altLang="zh-CN" sz="28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差异共生性</a:t>
            </a:r>
            <a:r>
              <a:rPr lang="zh-CN" altLang="en-US" sz="3200" dirty="0"/>
              <a:t>（</a:t>
            </a:r>
            <a:r>
              <a:rPr lang="en-US" altLang="zh-CN" sz="3200" dirty="0" err="1"/>
              <a:t>contranascence</a:t>
            </a:r>
            <a:r>
              <a:rPr lang="zh-CN" altLang="en-US" sz="3200" dirty="0"/>
              <a:t>）：共生性的特殊形式，侧重于共生性当中差异的部分</a:t>
            </a:r>
            <a:endParaRPr lang="en-US" altLang="zh-CN" sz="3200" dirty="0"/>
          </a:p>
          <a:p>
            <a:pPr lvl="1"/>
            <a:r>
              <a:rPr lang="zh-CN" altLang="en-US" sz="2800" dirty="0"/>
              <a:t>例子：新的变量名不能与已有变量名重复，多继承中两个超类的属性或操作通常不宜有相同的名称</a:t>
            </a:r>
          </a:p>
        </p:txBody>
      </p:sp>
    </p:spTree>
    <p:extLst>
      <p:ext uri="{BB962C8B-B14F-4D97-AF65-F5344CB8AC3E}">
        <p14:creationId xmlns:p14="http://schemas.microsoft.com/office/powerpoint/2010/main" val="404767125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可维护性的指导原则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通过将系统拆分为封装的模块，使得整个共生性（包括差异共生性）达到最小化</a:t>
            </a:r>
            <a:endParaRPr lang="en-US" altLang="zh-CN" sz="3200" dirty="0"/>
          </a:p>
          <a:p>
            <a:r>
              <a:rPr lang="zh-CN" altLang="en-US" sz="3200" dirty="0"/>
              <a:t>将任何超越封装边界的共生性最小化</a:t>
            </a:r>
            <a:endParaRPr lang="en-US" altLang="zh-CN" sz="3200" dirty="0"/>
          </a:p>
          <a:p>
            <a:r>
              <a:rPr lang="zh-CN" altLang="en-US" sz="3200" dirty="0"/>
              <a:t>在封装边界范围内将共生性最大化</a:t>
            </a:r>
            <a:endParaRPr lang="en-US" altLang="zh-CN" sz="3200" dirty="0"/>
          </a:p>
          <a:p>
            <a:endParaRPr lang="en-US" altLang="zh-CN" sz="3200" dirty="0"/>
          </a:p>
          <a:p>
            <a:pPr marL="0" indent="0">
              <a:buNone/>
            </a:pPr>
            <a:r>
              <a:rPr lang="zh-CN" altLang="en-US" sz="3200" dirty="0"/>
              <a:t>（</a:t>
            </a:r>
            <a:r>
              <a:rPr lang="en-US" altLang="zh-CN" sz="3200" dirty="0"/>
              <a:t>e.g., </a:t>
            </a:r>
            <a:r>
              <a:rPr lang="zh-CN" altLang="en-US" sz="3200" dirty="0"/>
              <a:t>比较模块化与封装的原则，和方差分析、聚类分析的原则）</a:t>
            </a:r>
          </a:p>
        </p:txBody>
      </p:sp>
    </p:spTree>
    <p:extLst>
      <p:ext uri="{BB962C8B-B14F-4D97-AF65-F5344CB8AC3E}">
        <p14:creationId xmlns:p14="http://schemas.microsoft.com/office/powerpoint/2010/main" val="87252043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74E1603-CFFF-420D-8A59-506CEFE8C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584" y="684442"/>
            <a:ext cx="8904976" cy="432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42F72BA-1C04-46E4-B51B-EFF3F900710F}"/>
              </a:ext>
            </a:extLst>
          </p:cNvPr>
          <p:cNvSpPr txBox="1"/>
          <p:nvPr/>
        </p:nvSpPr>
        <p:spPr>
          <a:xfrm flipH="1">
            <a:off x="3432219" y="5656082"/>
            <a:ext cx="45522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/>
              <a:t>超出了</a:t>
            </a:r>
            <a:r>
              <a:rPr lang="zh-CN" altLang="en-US" sz="2800" dirty="0">
                <a:solidFill>
                  <a:srgbClr val="FF0000"/>
                </a:solidFill>
              </a:rPr>
              <a:t>封装边界</a:t>
            </a:r>
            <a:r>
              <a:rPr lang="zh-CN" altLang="en-US" sz="2800" dirty="0"/>
              <a:t>的共生性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1AA53D1A-1D9C-4DEF-857B-10BFF5366867}"/>
              </a:ext>
            </a:extLst>
          </p:cNvPr>
          <p:cNvCxnSpPr>
            <a:stCxn id="6" idx="0"/>
          </p:cNvCxnSpPr>
          <p:nvPr/>
        </p:nvCxnSpPr>
        <p:spPr>
          <a:xfrm flipV="1">
            <a:off x="5708360" y="3610466"/>
            <a:ext cx="946964" cy="204561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88712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42F72BA-1C04-46E4-B51B-EFF3F900710F}"/>
              </a:ext>
            </a:extLst>
          </p:cNvPr>
          <p:cNvSpPr txBox="1"/>
          <p:nvPr/>
        </p:nvSpPr>
        <p:spPr>
          <a:xfrm flipH="1">
            <a:off x="3432219" y="5656082"/>
            <a:ext cx="45522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/>
              <a:t>重新设计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4CB3E8-5995-401B-856C-E86318BDC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760" y="853342"/>
            <a:ext cx="8064257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45091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2BC1CF5-415C-4DAE-B2C2-A8BF9A1D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6C651D0D-A2E7-46B3-BEEA-71161FCA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CBEA7DB-1BAC-4A39-817B-82928B7F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EADF9EA0-3A2A-4F0A-9C86-FBAB53E9C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A30A2C81-7CE8-4A85-9E15-548E7F466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dirty="0">
                <a:solidFill>
                  <a:srgbClr val="FFFFFF"/>
                </a:solidFill>
              </a:rPr>
              <a:t>2</a:t>
            </a:r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zh-CN" altLang="en-US" sz="5400" dirty="0">
                <a:solidFill>
                  <a:srgbClr val="FFFFFF"/>
                </a:solidFill>
              </a:rPr>
              <a:t>状态空间与行为</a:t>
            </a:r>
            <a:endParaRPr lang="zh-CN" alt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6518" y="1518980"/>
            <a:ext cx="3966906" cy="39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019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1F6C78-8229-4945-865D-2772AF7AB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重要概念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79A1EF-76A5-4008-871E-2055B72E4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08512"/>
          </a:xfrm>
        </p:spPr>
        <p:txBody>
          <a:bodyPr>
            <a:normAutofit/>
          </a:bodyPr>
          <a:lstStyle/>
          <a:p>
            <a:pPr marL="514350" indent="-514350">
              <a:buFont typeface="+mj-ea"/>
              <a:buAutoNum type="circleNumDbPlain"/>
            </a:pPr>
            <a:r>
              <a:rPr lang="zh-CN" altLang="en-US" b="1" dirty="0">
                <a:solidFill>
                  <a:srgbClr val="FF0000"/>
                </a:solidFill>
              </a:rPr>
              <a:t>封装</a:t>
            </a:r>
            <a:endParaRPr lang="en-US" altLang="zh-CN" b="1" dirty="0">
              <a:solidFill>
                <a:srgbClr val="FF0000"/>
              </a:solidFill>
            </a:endParaRPr>
          </a:p>
          <a:p>
            <a:pPr marL="514350" indent="-514350">
              <a:buFont typeface="+mj-ea"/>
              <a:buAutoNum type="circleNumDbPlain"/>
            </a:pPr>
            <a:r>
              <a:rPr lang="zh-CN" altLang="en-US" dirty="0"/>
              <a:t>信息</a:t>
            </a:r>
            <a:r>
              <a:rPr lang="en-US" altLang="zh-CN" dirty="0"/>
              <a:t>/</a:t>
            </a:r>
            <a:r>
              <a:rPr lang="zh-CN" altLang="en-US" dirty="0"/>
              <a:t>实现隐藏</a:t>
            </a:r>
            <a:endParaRPr lang="en-US" altLang="zh-CN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dirty="0"/>
              <a:t>状态保持</a:t>
            </a:r>
            <a:endParaRPr lang="en-US" altLang="zh-CN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dirty="0"/>
              <a:t>对象标识</a:t>
            </a:r>
            <a:endParaRPr lang="en-US" altLang="zh-CN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dirty="0"/>
              <a:t>消息</a:t>
            </a:r>
            <a:endParaRPr lang="en-US" altLang="zh-CN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dirty="0"/>
              <a:t>类</a:t>
            </a:r>
            <a:endParaRPr lang="en-US" altLang="zh-CN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dirty="0">
                <a:solidFill>
                  <a:srgbClr val="FF0000"/>
                </a:solidFill>
              </a:rPr>
              <a:t>继承</a:t>
            </a:r>
            <a:endParaRPr lang="en-US" altLang="zh-CN" dirty="0">
              <a:solidFill>
                <a:srgbClr val="FF0000"/>
              </a:solidFill>
            </a:endParaRPr>
          </a:p>
          <a:p>
            <a:pPr marL="514350" indent="-514350">
              <a:buFont typeface="+mj-ea"/>
              <a:buAutoNum type="circleNumDbPlain"/>
            </a:pPr>
            <a:r>
              <a:rPr lang="zh-CN" altLang="en-US" dirty="0">
                <a:solidFill>
                  <a:srgbClr val="FF0000"/>
                </a:solidFill>
              </a:rPr>
              <a:t>多态性</a:t>
            </a:r>
            <a:endParaRPr lang="en-US" altLang="zh-CN" dirty="0">
              <a:solidFill>
                <a:srgbClr val="FF0000"/>
              </a:solidFill>
            </a:endParaRPr>
          </a:p>
          <a:p>
            <a:pPr marL="514350" indent="-514350">
              <a:buFont typeface="+mj-ea"/>
              <a:buAutoNum type="circleNumDbPlain"/>
            </a:pPr>
            <a:r>
              <a:rPr lang="zh-CN" altLang="en-US" dirty="0"/>
              <a:t>一般性</a:t>
            </a:r>
          </a:p>
        </p:txBody>
      </p:sp>
    </p:spTree>
    <p:extLst>
      <p:ext uri="{BB962C8B-B14F-4D97-AF65-F5344CB8AC3E}">
        <p14:creationId xmlns:p14="http://schemas.microsoft.com/office/powerpoint/2010/main" val="418688875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类与抽象性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类（</a:t>
            </a:r>
            <a:r>
              <a:rPr lang="en-US" altLang="zh-CN" sz="3200" dirty="0"/>
              <a:t>class</a:t>
            </a:r>
            <a:r>
              <a:rPr lang="zh-CN" altLang="en-US" sz="3200" dirty="0"/>
              <a:t>）应该表示某种一致（</a:t>
            </a:r>
            <a:r>
              <a:rPr lang="en-US" altLang="zh-CN" sz="3200" dirty="0"/>
              <a:t>uniform</a:t>
            </a:r>
            <a:r>
              <a:rPr lang="zh-CN" altLang="en-US" sz="3200" dirty="0"/>
              <a:t>）的抽象性（</a:t>
            </a:r>
            <a:r>
              <a:rPr lang="en-US" altLang="zh-CN" sz="3200" dirty="0"/>
              <a:t>abstraction</a:t>
            </a:r>
            <a:r>
              <a:rPr lang="zh-CN" altLang="en-US" sz="3200" dirty="0"/>
              <a:t>），这一抽象性是属于类的所有实例对象的共有性质（</a:t>
            </a:r>
            <a:r>
              <a:rPr lang="en-US" altLang="zh-CN" sz="3200" dirty="0"/>
              <a:t>properties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抽象性</a:t>
            </a:r>
            <a:r>
              <a:rPr lang="zh-CN" altLang="en-US" sz="3200" dirty="0"/>
              <a:t>：在软件设计中，</a:t>
            </a:r>
            <a:r>
              <a:rPr lang="zh-CN" altLang="en-US" sz="3200" dirty="0">
                <a:solidFill>
                  <a:srgbClr val="FF0000"/>
                </a:solidFill>
              </a:rPr>
              <a:t>不必</a:t>
            </a:r>
            <a:r>
              <a:rPr lang="zh-CN" altLang="en-US" sz="3200" dirty="0"/>
              <a:t>考虑到真实世界中事物所表现出来的每一种可能特性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一致</a:t>
            </a:r>
            <a:r>
              <a:rPr lang="zh-CN" altLang="en-US" sz="3200" dirty="0"/>
              <a:t>：选取类的抽象性之后，将这一抽象性以相同的方式应用于类的每个实例对象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性质</a:t>
            </a:r>
            <a:r>
              <a:rPr lang="zh-CN" altLang="en-US" sz="3200" dirty="0"/>
              <a:t>：包括类的</a:t>
            </a:r>
            <a:r>
              <a:rPr lang="zh-CN" altLang="en-US" sz="3200" u="sng" dirty="0">
                <a:solidFill>
                  <a:srgbClr val="FF0000"/>
                </a:solidFill>
              </a:rPr>
              <a:t>状态空间</a:t>
            </a:r>
            <a:r>
              <a:rPr lang="zh-CN" altLang="en-US" sz="3200" dirty="0"/>
              <a:t>和它允许的</a:t>
            </a:r>
            <a:r>
              <a:rPr lang="zh-CN" altLang="en-US" sz="3200" u="sng" dirty="0">
                <a:solidFill>
                  <a:srgbClr val="FF0000"/>
                </a:solidFill>
              </a:rPr>
              <a:t>行为</a:t>
            </a:r>
            <a:endParaRPr lang="en-US" altLang="zh-CN" sz="3200" u="sng" dirty="0">
              <a:solidFill>
                <a:srgbClr val="FF0000"/>
              </a:solidFill>
            </a:endParaRPr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738620866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状态空间与行为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状态空间</a:t>
            </a:r>
            <a:r>
              <a:rPr lang="zh-CN" altLang="en-US" sz="3200" dirty="0"/>
              <a:t>：类的任何实例对象的允许</a:t>
            </a:r>
            <a:r>
              <a:rPr lang="zh-CN" altLang="en-US" sz="3200" u="sng" dirty="0">
                <a:solidFill>
                  <a:srgbClr val="FF0000"/>
                </a:solidFill>
              </a:rPr>
              <a:t>状态</a:t>
            </a:r>
            <a:r>
              <a:rPr lang="zh-CN" altLang="en-US" sz="3200" dirty="0"/>
              <a:t>的全部</a:t>
            </a:r>
            <a:r>
              <a:rPr lang="zh-CN" altLang="en-US" sz="3200" u="sng" dirty="0">
                <a:solidFill>
                  <a:srgbClr val="FF0000"/>
                </a:solidFill>
              </a:rPr>
              <a:t>集合</a:t>
            </a:r>
            <a:endParaRPr lang="en-US" altLang="zh-CN" sz="3200" u="sng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状态空间的维数：通常可以表示为，属性个数 </a:t>
            </a:r>
            <a:r>
              <a:rPr lang="en-US" altLang="zh-CN" sz="3200" dirty="0"/>
              <a:t>– </a:t>
            </a:r>
            <a:r>
              <a:rPr lang="zh-CN" altLang="en-US" sz="3200" dirty="0"/>
              <a:t>只读属性个数</a:t>
            </a:r>
            <a:r>
              <a:rPr lang="en-US" altLang="zh-CN" sz="3200" dirty="0"/>
              <a:t> </a:t>
            </a:r>
          </a:p>
          <a:p>
            <a:r>
              <a:rPr lang="zh-CN" altLang="en-US" sz="3200" dirty="0">
                <a:solidFill>
                  <a:srgbClr val="FF0000"/>
                </a:solidFill>
              </a:rPr>
              <a:t>行为</a:t>
            </a:r>
            <a:r>
              <a:rPr lang="zh-CN" altLang="en-US" sz="3200" dirty="0"/>
              <a:t>：它允许类的实例对象在状态空间范围内改变状态。并非所有的</a:t>
            </a:r>
            <a:r>
              <a:rPr lang="zh-CN" altLang="en-US" sz="3200" u="sng" dirty="0">
                <a:solidFill>
                  <a:srgbClr val="FF0000"/>
                </a:solidFill>
              </a:rPr>
              <a:t>状态转换</a:t>
            </a:r>
            <a:r>
              <a:rPr lang="zh-CN" altLang="en-US" sz="3200" dirty="0"/>
              <a:t>都是合法的，因而允许的行为限定了状态转换的方式</a:t>
            </a:r>
          </a:p>
        </p:txBody>
      </p:sp>
    </p:spTree>
    <p:extLst>
      <p:ext uri="{BB962C8B-B14F-4D97-AF65-F5344CB8AC3E}">
        <p14:creationId xmlns:p14="http://schemas.microsoft.com/office/powerpoint/2010/main" val="208159835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00171BF-0A45-485B-8C8F-EC7703AC5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867" y="613205"/>
            <a:ext cx="5760000" cy="5760000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BF8876-8C3C-4107-897B-4B9876B86583}"/>
              </a:ext>
            </a:extLst>
          </p:cNvPr>
          <p:cNvSpPr txBox="1">
            <a:spLocks/>
          </p:cNvSpPr>
          <p:nvPr/>
        </p:nvSpPr>
        <p:spPr>
          <a:xfrm>
            <a:off x="7195008" y="1317536"/>
            <a:ext cx="462620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/>
              <a:t>象棋里面，应当如何设计类？实例对象是什么？</a:t>
            </a:r>
            <a:endParaRPr lang="en-US" altLang="zh-CN" sz="3200" dirty="0"/>
          </a:p>
          <a:p>
            <a:r>
              <a:rPr lang="zh-CN" altLang="en-US" sz="3200" dirty="0"/>
              <a:t>类的属性和操作包括哪些？</a:t>
            </a:r>
            <a:endParaRPr lang="en-US" altLang="zh-CN" sz="3200" dirty="0"/>
          </a:p>
          <a:p>
            <a:r>
              <a:rPr lang="zh-CN" altLang="en-US" sz="3200" dirty="0"/>
              <a:t>类的状态空间是什么？</a:t>
            </a:r>
            <a:endParaRPr lang="en-US" altLang="zh-CN" sz="3200" dirty="0"/>
          </a:p>
          <a:p>
            <a:r>
              <a:rPr lang="zh-CN" altLang="en-US" sz="3200" dirty="0"/>
              <a:t>类允许的行为是什么？</a:t>
            </a:r>
          </a:p>
        </p:txBody>
      </p:sp>
    </p:spTree>
    <p:extLst>
      <p:ext uri="{BB962C8B-B14F-4D97-AF65-F5344CB8AC3E}">
        <p14:creationId xmlns:p14="http://schemas.microsoft.com/office/powerpoint/2010/main" val="337177911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子类的状态空间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子类的状态空间必须完全</a:t>
            </a:r>
            <a:r>
              <a:rPr lang="zh-CN" altLang="en-US" sz="3200" dirty="0">
                <a:solidFill>
                  <a:srgbClr val="FF0000"/>
                </a:solidFill>
              </a:rPr>
              <a:t>包含于</a:t>
            </a:r>
            <a:r>
              <a:rPr lang="zh-CN" altLang="en-US" sz="3200" dirty="0"/>
              <a:t>超类的状态空间中</a:t>
            </a:r>
            <a:endParaRPr lang="en-US" altLang="zh-CN" sz="3200" dirty="0"/>
          </a:p>
          <a:p>
            <a:r>
              <a:rPr lang="zh-CN" altLang="en-US" sz="3200" dirty="0"/>
              <a:t>子类的状态空间可以包含更多的维数，亦即子类的状态空间可以从超类的状态空间</a:t>
            </a:r>
            <a:r>
              <a:rPr lang="zh-CN" altLang="en-US" sz="3200" dirty="0">
                <a:solidFill>
                  <a:srgbClr val="FF0000"/>
                </a:solidFill>
              </a:rPr>
              <a:t>扩展</a:t>
            </a:r>
            <a:r>
              <a:rPr lang="zh-CN" altLang="en-US" sz="3200" dirty="0"/>
              <a:t>而来</a:t>
            </a:r>
          </a:p>
        </p:txBody>
      </p:sp>
    </p:spTree>
    <p:extLst>
      <p:ext uri="{BB962C8B-B14F-4D97-AF65-F5344CB8AC3E}">
        <p14:creationId xmlns:p14="http://schemas.microsoft.com/office/powerpoint/2010/main" val="4281220247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2D2E498-3DF6-4B80-86F1-4D52BCF67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041" y="1232447"/>
            <a:ext cx="8899780" cy="360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92174D0-1117-4975-96DD-985C945DE680}"/>
              </a:ext>
            </a:extLst>
          </p:cNvPr>
          <p:cNvSpPr txBox="1"/>
          <p:nvPr/>
        </p:nvSpPr>
        <p:spPr>
          <a:xfrm>
            <a:off x="8342722" y="5533534"/>
            <a:ext cx="1630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包含于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3A1564CA-D56E-4960-972A-8F634A625C5E}"/>
              </a:ext>
            </a:extLst>
          </p:cNvPr>
          <p:cNvCxnSpPr>
            <a:stCxn id="4" idx="0"/>
          </p:cNvCxnSpPr>
          <p:nvPr/>
        </p:nvCxnSpPr>
        <p:spPr>
          <a:xfrm flipH="1" flipV="1">
            <a:off x="7324627" y="4609707"/>
            <a:ext cx="1833514" cy="92382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FBFEFB8F-36E7-4FD9-B55D-917CF4B06041}"/>
              </a:ext>
            </a:extLst>
          </p:cNvPr>
          <p:cNvSpPr txBox="1"/>
          <p:nvPr/>
        </p:nvSpPr>
        <p:spPr>
          <a:xfrm>
            <a:off x="897118" y="5271924"/>
            <a:ext cx="1630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扩展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5D3E4545-1F0C-4259-B78D-836DE7157749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1712537" y="3157980"/>
            <a:ext cx="314226" cy="21139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391261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子类的行为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05BF5E1-FD58-45B3-B9EE-DFB9E5C34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与子类的状态空间</a:t>
            </a:r>
            <a:r>
              <a:rPr lang="zh-CN" altLang="en-US" sz="3200" dirty="0">
                <a:solidFill>
                  <a:srgbClr val="FF0000"/>
                </a:solidFill>
              </a:rPr>
              <a:t>类似</a:t>
            </a: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重新思考上个例子，子类的允许行为有何特点？</a:t>
            </a:r>
          </a:p>
        </p:txBody>
      </p:sp>
    </p:spTree>
    <p:extLst>
      <p:ext uri="{BB962C8B-B14F-4D97-AF65-F5344CB8AC3E}">
        <p14:creationId xmlns:p14="http://schemas.microsoft.com/office/powerpoint/2010/main" val="147536066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类的不变式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43227" cy="435133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状态空间（属性）的约束</a:t>
            </a:r>
            <a:endParaRPr lang="en-US" altLang="zh-CN" sz="3200" dirty="0"/>
          </a:p>
          <a:p>
            <a:r>
              <a:rPr lang="zh-CN" altLang="en-US" sz="3200" dirty="0"/>
              <a:t>行为（操作）的约束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99E4A49-5B7A-4837-B831-E0DC28A0D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315" y="1825625"/>
            <a:ext cx="5771099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648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AECA80-A9B4-4304-90E6-BB5228403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案例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C44B72-2B15-4102-B9C3-DCAA394DE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主案例</a:t>
            </a:r>
            <a:r>
              <a:rPr lang="zh-CN" altLang="en-US" sz="3200" dirty="0"/>
              <a:t>：考虑设计和开发一个应用程序，这一应用程序在屏幕上显示机器人在方格图案中移动，类似于一些游戏中的形式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讨论案例</a:t>
            </a:r>
            <a:r>
              <a:rPr lang="zh-CN" altLang="en-US" sz="3200" dirty="0"/>
              <a:t>：考虑设计和开发一个新冠肺炎传播的仿真软件，旨在预测新冠肺炎的传播，以及新冠肺炎传播如何受不同情境和政策影响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926787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A6FBB0A-404E-47A1-94A4-A4A49153C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520" y="1083887"/>
            <a:ext cx="7486960" cy="2520000"/>
          </a:xfrm>
          <a:prstGeom prst="rect">
            <a:avLst/>
          </a:prstGeom>
        </p:spPr>
      </p:pic>
      <p:sp>
        <p:nvSpPr>
          <p:cNvPr id="4" name="内容占位符 2">
            <a:extLst>
              <a:ext uri="{FF2B5EF4-FFF2-40B4-BE49-F238E27FC236}">
                <a16:creationId xmlns:a16="http://schemas.microsoft.com/office/drawing/2014/main" id="{C0951D75-E336-45C2-A909-40BD6229E02A}"/>
              </a:ext>
            </a:extLst>
          </p:cNvPr>
          <p:cNvSpPr txBox="1">
            <a:spLocks/>
          </p:cNvSpPr>
          <p:nvPr/>
        </p:nvSpPr>
        <p:spPr>
          <a:xfrm>
            <a:off x="1950720" y="4521200"/>
            <a:ext cx="7992464" cy="12529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给定任意方格（如图所示），要求机器人从起始位置（方块</a:t>
            </a:r>
            <a:r>
              <a:rPr lang="en-US" altLang="zh-CN" dirty="0"/>
              <a:t>S </a:t>
            </a:r>
            <a:r>
              <a:rPr lang="zh-CN" altLang="en-US" dirty="0"/>
              <a:t>）走到终止位置（方块</a:t>
            </a:r>
            <a:r>
              <a:rPr lang="en-US" altLang="zh-CN" dirty="0"/>
              <a:t>F</a:t>
            </a:r>
            <a:r>
              <a:rPr lang="zh-CN" altLang="en-US" dirty="0"/>
              <a:t>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60941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95ACC0-C5E7-4FE2-852B-C9AA6B383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90880"/>
            <a:ext cx="10515600" cy="5486083"/>
          </a:xfrm>
        </p:spPr>
        <p:txBody>
          <a:bodyPr/>
          <a:lstStyle/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Hominoid</a:t>
            </a: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New: Hominoid //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创建并返回新的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Hominoid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实例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turnLeft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机器人逆时针转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度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turnRight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机器人顺时针转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度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advance(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noOfSquares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Integer, out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advanceOK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Boolean) //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机器人沿着前方移动一定数量的方格，并返回是否成功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location: Square //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返回机器人当前所在方格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facingWall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Boolean //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返回机器人是否正对着有墙的方格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display //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在屏幕上显示机器人图标</a:t>
            </a:r>
          </a:p>
        </p:txBody>
      </p:sp>
    </p:spTree>
    <p:extLst>
      <p:ext uri="{BB962C8B-B14F-4D97-AF65-F5344CB8AC3E}">
        <p14:creationId xmlns:p14="http://schemas.microsoft.com/office/powerpoint/2010/main" val="3939857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95ACC0-C5E7-4FE2-852B-C9AA6B383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90880"/>
            <a:ext cx="10515600" cy="5486083"/>
          </a:xfrm>
        </p:spPr>
        <p:txBody>
          <a:bodyPr/>
          <a:lstStyle/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Grid</a:t>
            </a: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New: Grid //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创建并返回一个新的随机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Grid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实例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start: Square //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返回标记为路径起点的方块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finish: Square //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返回标记为路径终点的方块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insertHominoid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Hominoid, location: Square, out 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insertOK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Boolean) //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将机器人放到指定位置的方格，并返回是否成功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display //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显示作为屏幕中的图案的方格</a:t>
            </a:r>
          </a:p>
        </p:txBody>
      </p:sp>
    </p:spTree>
    <p:extLst>
      <p:ext uri="{BB962C8B-B14F-4D97-AF65-F5344CB8AC3E}">
        <p14:creationId xmlns:p14="http://schemas.microsoft.com/office/powerpoint/2010/main" val="1789445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454A7-6C6F-44B9-B695-3CA57D50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封装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A9347-9F43-42AE-BA99-830DECA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封装</a:t>
            </a:r>
            <a:r>
              <a:rPr lang="zh-CN" altLang="en-US" sz="3200" dirty="0"/>
              <a:t>（</a:t>
            </a:r>
            <a:r>
              <a:rPr lang="en-US" altLang="zh-CN" sz="3200" dirty="0"/>
              <a:t>encapsulation</a:t>
            </a:r>
            <a:r>
              <a:rPr lang="zh-CN" altLang="en-US" sz="3200" dirty="0"/>
              <a:t>）：将相关的概念组成一个单元，其后通过一个名称来引用它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面向对象封装</a:t>
            </a:r>
            <a:r>
              <a:rPr lang="zh-CN" altLang="en-US" sz="3200" dirty="0"/>
              <a:t>：将表示</a:t>
            </a:r>
            <a:r>
              <a:rPr lang="zh-CN" altLang="en-US" sz="3200" u="sng" dirty="0">
                <a:solidFill>
                  <a:srgbClr val="FF0000"/>
                </a:solidFill>
              </a:rPr>
              <a:t>状态</a:t>
            </a:r>
            <a:r>
              <a:rPr lang="zh-CN" altLang="en-US" sz="3200" dirty="0"/>
              <a:t>的</a:t>
            </a:r>
            <a:r>
              <a:rPr lang="zh-CN" altLang="en-US" sz="3200" u="sng" dirty="0">
                <a:solidFill>
                  <a:srgbClr val="FF0000"/>
                </a:solidFill>
              </a:rPr>
              <a:t>操作和属性</a:t>
            </a:r>
            <a:r>
              <a:rPr lang="zh-CN" altLang="en-US" sz="3200" dirty="0"/>
              <a:t>包装成一个对象类型，使得对状态的访问或修改只能通过封装提供的</a:t>
            </a:r>
            <a:r>
              <a:rPr lang="zh-CN" altLang="en-US" sz="3200" u="sng" dirty="0">
                <a:solidFill>
                  <a:srgbClr val="FF0000"/>
                </a:solidFill>
              </a:rPr>
              <a:t>接口</a:t>
            </a:r>
            <a:r>
              <a:rPr lang="zh-CN" altLang="en-US" sz="3200" dirty="0"/>
              <a:t>进行</a:t>
            </a:r>
            <a:endParaRPr lang="en-US" altLang="zh-CN" sz="3200" dirty="0"/>
          </a:p>
          <a:p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124001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:a16="http://schemas.microsoft.com/office/drawing/2014/main" id="{2DAABD20-610A-4C56-97AC-88E47C7B6BF7}"/>
              </a:ext>
            </a:extLst>
          </p:cNvPr>
          <p:cNvSpPr txBox="1">
            <a:spLocks/>
          </p:cNvSpPr>
          <p:nvPr/>
        </p:nvSpPr>
        <p:spPr>
          <a:xfrm>
            <a:off x="6573520" y="1808480"/>
            <a:ext cx="4775200" cy="24993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200" dirty="0">
                <a:solidFill>
                  <a:srgbClr val="FF0000"/>
                </a:solidFill>
              </a:rPr>
              <a:t>早期的封装</a:t>
            </a:r>
            <a:endParaRPr lang="en-US" altLang="zh-CN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重复的代码段</a:t>
            </a:r>
            <a:r>
              <a:rPr lang="en-US" altLang="zh-CN" sz="3200" dirty="0">
                <a:sym typeface="Wingdings" panose="05000000000000000000" pitchFamily="2" charset="2"/>
              </a:rPr>
              <a:t></a:t>
            </a:r>
            <a:r>
              <a:rPr lang="zh-CN" altLang="en-US" sz="3200" dirty="0">
                <a:sym typeface="Wingdings" panose="05000000000000000000" pitchFamily="2" charset="2"/>
              </a:rPr>
              <a:t>子程序</a:t>
            </a:r>
            <a:endParaRPr lang="en-US" altLang="zh-CN" sz="3200" dirty="0">
              <a:sym typeface="Wingdings" panose="05000000000000000000" pitchFamily="2" charset="2"/>
            </a:endParaRPr>
          </a:p>
          <a:p>
            <a:r>
              <a:rPr lang="zh-CN" altLang="en-US" sz="3200" dirty="0">
                <a:sym typeface="Wingdings" panose="05000000000000000000" pitchFamily="2" charset="2"/>
              </a:rPr>
              <a:t>面向过程</a:t>
            </a:r>
            <a:r>
              <a:rPr lang="en-US" altLang="zh-CN" sz="3200" dirty="0">
                <a:sym typeface="Wingdings" panose="05000000000000000000" pitchFamily="2" charset="2"/>
              </a:rPr>
              <a:t>/</a:t>
            </a:r>
            <a:r>
              <a:rPr lang="zh-CN" altLang="en-US" sz="3200" dirty="0">
                <a:sym typeface="Wingdings" panose="05000000000000000000" pitchFamily="2" charset="2"/>
              </a:rPr>
              <a:t>函数式编程</a:t>
            </a:r>
            <a:endParaRPr lang="zh-CN" altLang="en-US" sz="32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3FCEF5D-A2D0-448C-8AD3-C3D1FCC52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47" y="497088"/>
            <a:ext cx="5331453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12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:a16="http://schemas.microsoft.com/office/drawing/2014/main" id="{2DAABD20-610A-4C56-97AC-88E47C7B6BF7}"/>
              </a:ext>
            </a:extLst>
          </p:cNvPr>
          <p:cNvSpPr txBox="1">
            <a:spLocks/>
          </p:cNvSpPr>
          <p:nvPr/>
        </p:nvSpPr>
        <p:spPr>
          <a:xfrm>
            <a:off x="1043151" y="3962400"/>
            <a:ext cx="10275089" cy="28956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FF0000"/>
                </a:solidFill>
              </a:rPr>
              <a:t>操作</a:t>
            </a:r>
            <a:r>
              <a:rPr lang="zh-CN" altLang="en-US" dirty="0"/>
              <a:t>：是一个过程或函数，可以被其它对象调用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属性</a:t>
            </a:r>
            <a:r>
              <a:rPr lang="zh-CN" altLang="en-US" dirty="0"/>
              <a:t>：只能通过对象的操作来访问和修改。其它对象不能通过变量直接访问属性</a:t>
            </a:r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保护环</a:t>
            </a:r>
            <a:r>
              <a:rPr lang="zh-CN" altLang="en-US" dirty="0"/>
              <a:t>：这些操作以对象的属性为中心，形成了</a:t>
            </a:r>
            <a:r>
              <a:rPr lang="zh-CN" altLang="en-US" u="sng" dirty="0">
                <a:solidFill>
                  <a:srgbClr val="FF0000"/>
                </a:solidFill>
              </a:rPr>
              <a:t>保护环</a:t>
            </a:r>
            <a:r>
              <a:rPr lang="zh-CN" altLang="en-US" dirty="0"/>
              <a:t>。操作则提供了</a:t>
            </a:r>
            <a:r>
              <a:rPr lang="zh-CN" altLang="en-US" u="sng" dirty="0">
                <a:solidFill>
                  <a:srgbClr val="FF0000"/>
                </a:solidFill>
              </a:rPr>
              <a:t>访问接口</a:t>
            </a:r>
            <a:endParaRPr lang="en-US" altLang="zh-CN" u="sng" dirty="0">
              <a:solidFill>
                <a:srgbClr val="FF0000"/>
              </a:solidFill>
            </a:endParaRPr>
          </a:p>
          <a:p>
            <a:r>
              <a:rPr lang="zh-CN" altLang="en-US" dirty="0"/>
              <a:t>操作</a:t>
            </a:r>
            <a:r>
              <a:rPr lang="en-US" altLang="zh-CN" dirty="0"/>
              <a:t>/</a:t>
            </a:r>
            <a:r>
              <a:rPr lang="zh-CN" altLang="en-US" dirty="0"/>
              <a:t>属性类别：</a:t>
            </a:r>
            <a:r>
              <a:rPr lang="en-US" altLang="zh-CN" dirty="0"/>
              <a:t>public</a:t>
            </a:r>
            <a:r>
              <a:rPr lang="zh-CN" altLang="en-US" dirty="0"/>
              <a:t>（可访问）、</a:t>
            </a:r>
            <a:r>
              <a:rPr lang="en-US" altLang="zh-CN" dirty="0"/>
              <a:t>private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ED71D7B-0CAC-4CC7-9DD8-5AB9D5C22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711" y="203200"/>
            <a:ext cx="997654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34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15FBB43-C5D4-4127-98A1-20875CF2C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dirty="0"/>
              <a:t>教学内容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B9306A-ADD0-44EF-ADEB-D9B28253A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一、面向对象设计</a:t>
            </a:r>
            <a:endParaRPr lang="en-US" altLang="zh-CN" sz="3600" dirty="0"/>
          </a:p>
          <a:p>
            <a:r>
              <a:rPr lang="zh-CN" altLang="en-US" sz="3600" dirty="0"/>
              <a:t>二、</a:t>
            </a:r>
            <a:r>
              <a:rPr lang="en-US" altLang="zh-CN" sz="3600" dirty="0"/>
              <a:t>UML</a:t>
            </a:r>
            <a:r>
              <a:rPr lang="zh-CN" altLang="en-US" sz="3600" dirty="0"/>
              <a:t>：类符号</a:t>
            </a:r>
            <a:endParaRPr lang="en-US" altLang="zh-CN" sz="3600" dirty="0"/>
          </a:p>
          <a:p>
            <a:r>
              <a:rPr lang="zh-CN" altLang="en-US" sz="3600" dirty="0"/>
              <a:t>三、</a:t>
            </a:r>
            <a:r>
              <a:rPr lang="en-US" altLang="zh-CN" sz="3600" dirty="0"/>
              <a:t>UML</a:t>
            </a:r>
            <a:r>
              <a:rPr lang="zh-CN" altLang="en-US" sz="3600" dirty="0"/>
              <a:t>：类图</a:t>
            </a:r>
            <a:endParaRPr lang="en-US" altLang="zh-CN" sz="3600" dirty="0"/>
          </a:p>
          <a:p>
            <a:r>
              <a:rPr lang="zh-CN" altLang="en-US" sz="3600" dirty="0"/>
              <a:t>四、</a:t>
            </a:r>
            <a:r>
              <a:rPr lang="en-US" altLang="zh-CN" sz="3600" dirty="0"/>
              <a:t>UML</a:t>
            </a:r>
            <a:r>
              <a:rPr lang="zh-CN" altLang="en-US" sz="3600" dirty="0"/>
              <a:t>：状态图</a:t>
            </a:r>
            <a:endParaRPr lang="en-US" altLang="zh-CN" sz="3600" dirty="0"/>
          </a:p>
          <a:p>
            <a:r>
              <a:rPr lang="zh-CN" altLang="en-US" sz="3600" dirty="0"/>
              <a:t>五、面向对象设计的原则</a:t>
            </a:r>
            <a:endParaRPr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1135731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454A7-6C6F-44B9-B695-3CA57D50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信息</a:t>
            </a:r>
            <a:r>
              <a:rPr lang="en-US" altLang="zh-CN" dirty="0"/>
              <a:t>/</a:t>
            </a:r>
            <a:r>
              <a:rPr lang="zh-CN" altLang="en-US" dirty="0"/>
              <a:t>实现隐藏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A9347-9F43-42AE-BA99-830DECA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封装与隐藏</a:t>
            </a:r>
            <a:r>
              <a:rPr lang="zh-CN" altLang="en-US" sz="3200" dirty="0"/>
              <a:t>：好的封装结果是对外部视角封闭大量的细节，而封闭的形式包括信息隐藏和实现隐藏</a:t>
            </a:r>
            <a:endParaRPr lang="en-US" altLang="zh-CN" sz="3200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sz="3200" dirty="0"/>
              <a:t>信息隐藏：不能被外界察觉的单元内的</a:t>
            </a:r>
            <a:r>
              <a:rPr lang="zh-CN" altLang="en-US" sz="3200" u="sng" dirty="0"/>
              <a:t>信息</a:t>
            </a:r>
            <a:endParaRPr lang="en-US" altLang="zh-CN" sz="3200" u="sng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sz="3200" dirty="0"/>
              <a:t>实现隐藏：不能被外界察觉的单元内的</a:t>
            </a:r>
            <a:r>
              <a:rPr lang="zh-CN" altLang="en-US" sz="3200" u="sng" dirty="0"/>
              <a:t>实现细节</a:t>
            </a:r>
            <a:endParaRPr lang="en-US" altLang="zh-CN" sz="3200" u="sng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信息</a:t>
            </a:r>
            <a:r>
              <a:rPr lang="en-US" altLang="zh-CN" sz="3200" dirty="0">
                <a:solidFill>
                  <a:srgbClr val="FF0000"/>
                </a:solidFill>
              </a:rPr>
              <a:t>/</a:t>
            </a:r>
            <a:r>
              <a:rPr lang="zh-CN" altLang="en-US" sz="3200" dirty="0">
                <a:solidFill>
                  <a:srgbClr val="FF0000"/>
                </a:solidFill>
              </a:rPr>
              <a:t>实现隐藏</a:t>
            </a:r>
            <a:r>
              <a:rPr lang="zh-CN" altLang="en-US" sz="3200" dirty="0"/>
              <a:t>（</a:t>
            </a:r>
            <a:r>
              <a:rPr lang="en-US" altLang="zh-CN" sz="3200" dirty="0"/>
              <a:t>information/implementation hiding</a:t>
            </a:r>
            <a:r>
              <a:rPr lang="zh-CN" altLang="en-US" sz="3200" dirty="0"/>
              <a:t>）：使用</a:t>
            </a:r>
            <a:r>
              <a:rPr lang="zh-CN" altLang="en-US" sz="3200" u="sng" dirty="0">
                <a:solidFill>
                  <a:srgbClr val="FF0000"/>
                </a:solidFill>
              </a:rPr>
              <a:t>封装</a:t>
            </a:r>
            <a:r>
              <a:rPr lang="zh-CN" altLang="en-US" sz="3200" dirty="0"/>
              <a:t>将某些</a:t>
            </a:r>
            <a:r>
              <a:rPr lang="zh-CN" altLang="en-US" sz="3200" u="sng" dirty="0">
                <a:solidFill>
                  <a:srgbClr val="FF0000"/>
                </a:solidFill>
              </a:rPr>
              <a:t>信息或实现方法</a:t>
            </a:r>
            <a:r>
              <a:rPr lang="zh-CN" altLang="en-US" sz="3200" dirty="0"/>
              <a:t>限制在封装结构内部，从而限制外部的可见性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243468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454A7-6C6F-44B9-B695-3CA57D50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Hominoid</a:t>
            </a:r>
            <a:r>
              <a:rPr lang="zh-CN" altLang="en-US" dirty="0"/>
              <a:t>的属性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A9347-9F43-42AE-BA99-830DECA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信息隐藏</a:t>
            </a:r>
            <a:r>
              <a:rPr lang="zh-CN" altLang="en-US" sz="3200" dirty="0"/>
              <a:t>：对象外部无法获得机器人方向的值（</a:t>
            </a:r>
            <a:r>
              <a:rPr lang="en-US" altLang="zh-CN" sz="3200" dirty="0"/>
              <a:t>direction</a:t>
            </a:r>
            <a:r>
              <a:rPr lang="zh-CN" altLang="en-US" sz="3200" dirty="0"/>
              <a:t>），但是可以通过</a:t>
            </a:r>
            <a:r>
              <a:rPr lang="en-US" altLang="zh-CN" sz="3200" dirty="0" err="1"/>
              <a:t>turnLeft</a:t>
            </a:r>
            <a:r>
              <a:rPr lang="zh-CN" altLang="en-US" sz="3200" dirty="0"/>
              <a:t>或</a:t>
            </a:r>
            <a:r>
              <a:rPr lang="en-US" altLang="zh-CN" sz="3200" dirty="0" err="1"/>
              <a:t>turnRight</a:t>
            </a:r>
            <a:r>
              <a:rPr lang="zh-CN" altLang="en-US" sz="3200" dirty="0"/>
              <a:t>操作来改变机器人的方向值</a:t>
            </a:r>
            <a:endParaRPr lang="en-US" altLang="zh-CN" sz="3200" u="sng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实现隐藏</a:t>
            </a:r>
            <a:r>
              <a:rPr lang="zh-CN" altLang="en-US" sz="3200" dirty="0"/>
              <a:t>：封装可以提供信息而隐藏实现方法。例如机器人的位置（</a:t>
            </a:r>
            <a:r>
              <a:rPr lang="en-US" altLang="zh-CN" sz="3200" dirty="0"/>
              <a:t>location</a:t>
            </a:r>
            <a:r>
              <a:rPr lang="zh-CN" altLang="en-US" sz="3200" dirty="0"/>
              <a:t>）可以通过</a:t>
            </a:r>
            <a:r>
              <a:rPr lang="en-US" altLang="zh-CN" sz="3200" dirty="0"/>
              <a:t>location</a:t>
            </a:r>
            <a:r>
              <a:rPr lang="zh-CN" altLang="en-US" sz="3200" dirty="0"/>
              <a:t>操作来访问，但对象外部不知道对象内部是如何存储它的。例如，可以使用经纬度坐标，或其它坐标体系。机器人方向的存储也使类似，可以使用角度，或者面积比例等方法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0931135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:a16="http://schemas.microsoft.com/office/drawing/2014/main" id="{2DAABD20-610A-4C56-97AC-88E47C7B6BF7}"/>
              </a:ext>
            </a:extLst>
          </p:cNvPr>
          <p:cNvSpPr txBox="1">
            <a:spLocks/>
          </p:cNvSpPr>
          <p:nvPr/>
        </p:nvSpPr>
        <p:spPr>
          <a:xfrm>
            <a:off x="1351861" y="5323840"/>
            <a:ext cx="8879260" cy="8737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FF0000"/>
                </a:solidFill>
              </a:rPr>
              <a:t>例子</a:t>
            </a:r>
            <a:r>
              <a:rPr lang="zh-CN" altLang="en-US" dirty="0"/>
              <a:t>：位置（实现隐藏）、方向（信息隐藏</a:t>
            </a:r>
            <a:r>
              <a:rPr lang="en-US" altLang="zh-CN" dirty="0"/>
              <a:t>+</a:t>
            </a:r>
            <a:r>
              <a:rPr lang="zh-CN" altLang="en-US" dirty="0"/>
              <a:t>实现隐藏）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E49A666-C05C-4869-9B45-B0ABA7DAE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45" y="894080"/>
            <a:ext cx="600000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7475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3A697D-1C59-4F3C-88DA-7235B8A61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隐藏的优势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22A048-133A-4EDF-A51D-1FE0A4CE4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860"/>
            <a:ext cx="10515600" cy="4819015"/>
          </a:xfrm>
        </p:spPr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黑箱</a:t>
            </a:r>
            <a:r>
              <a:rPr lang="zh-CN" altLang="en-US" sz="3200" dirty="0"/>
              <a:t>：对象可视作黑箱，从而</a:t>
            </a:r>
            <a:r>
              <a:rPr lang="zh-CN" altLang="en-US" sz="3200" u="sng" dirty="0">
                <a:solidFill>
                  <a:srgbClr val="FF0000"/>
                </a:solidFill>
              </a:rPr>
              <a:t>降低软件复杂性</a:t>
            </a:r>
            <a:r>
              <a:rPr lang="zh-CN" altLang="en-US" sz="3200" dirty="0"/>
              <a:t>。外部观察者知道对象可以做什么，但不知道如何做到，以及对象的内部构造</a:t>
            </a:r>
            <a:endParaRPr lang="en-US" altLang="zh-CN" sz="3200" dirty="0"/>
          </a:p>
          <a:p>
            <a:r>
              <a:rPr lang="zh-CN" altLang="en-US" sz="3200" dirty="0"/>
              <a:t>优势</a:t>
            </a:r>
            <a:endParaRPr lang="en-US" altLang="zh-CN" sz="3200" dirty="0"/>
          </a:p>
          <a:p>
            <a:pPr marL="914400" lvl="1" indent="-457200">
              <a:buFont typeface="+mj-ea"/>
              <a:buAutoNum type="circleNumDbPlain"/>
            </a:pPr>
            <a:r>
              <a:rPr lang="zh-CN" altLang="en-US" sz="3200" dirty="0">
                <a:solidFill>
                  <a:srgbClr val="FF0000"/>
                </a:solidFill>
              </a:rPr>
              <a:t>设计决策局部化</a:t>
            </a:r>
            <a:r>
              <a:rPr lang="zh-CN" altLang="en-US" sz="3200" dirty="0"/>
              <a:t>：私有设计决策对系统其余部分的影响很小或没有影响。因而，限制了局部决策“修改波及”的影响</a:t>
            </a:r>
            <a:endParaRPr lang="en-US" altLang="zh-CN" sz="3200" dirty="0"/>
          </a:p>
          <a:p>
            <a:pPr marL="914400" lvl="1" indent="-457200">
              <a:buFont typeface="+mj-ea"/>
              <a:buAutoNum type="circleNumDbPlain"/>
            </a:pPr>
            <a:r>
              <a:rPr lang="zh-CN" altLang="en-US" sz="3200" dirty="0"/>
              <a:t>其</a:t>
            </a:r>
            <a:r>
              <a:rPr lang="zh-CN" altLang="en-US" sz="3200" dirty="0">
                <a:solidFill>
                  <a:srgbClr val="FF0000"/>
                </a:solidFill>
              </a:rPr>
              <a:t>表示形式</a:t>
            </a:r>
            <a:r>
              <a:rPr lang="zh-CN" altLang="en-US" sz="3200" dirty="0"/>
              <a:t>减弱了信息的内容：对象外部的信息用户不会受到任何特殊的内部信息格式的困扰，也不会因干涉对象内部而引发不稳定</a:t>
            </a:r>
            <a:endParaRPr lang="en-US" altLang="zh-CN" sz="3200" dirty="0"/>
          </a:p>
          <a:p>
            <a:pPr lvl="1"/>
            <a:endParaRPr lang="zh-CN" altLang="en-US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892995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454A7-6C6F-44B9-B695-3CA57D50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 </a:t>
            </a:r>
            <a:r>
              <a:rPr lang="zh-CN" altLang="en-US" dirty="0"/>
              <a:t>状态保持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A9347-9F43-42AE-BA99-830DECA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诸如子程序、函数等传统过程模块，每次被调用都如同新生一般；对象则有“</a:t>
            </a:r>
            <a:r>
              <a:rPr lang="zh-CN" altLang="en-US" sz="3200" dirty="0">
                <a:solidFill>
                  <a:srgbClr val="FF0000"/>
                </a:solidFill>
              </a:rPr>
              <a:t>记忆</a:t>
            </a:r>
            <a:r>
              <a:rPr lang="zh-CN" altLang="en-US" sz="3200" dirty="0"/>
              <a:t>”，可以在其内部将自身信息保存一段时间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状态保持</a:t>
            </a:r>
            <a:r>
              <a:rPr lang="zh-CN" altLang="en-US" sz="3200" dirty="0"/>
              <a:t>：状态即对象拥有值的集合，对象可以保持其状态。例如，机器人保持其所在方块位置和方向的信息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149409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454A7-6C6F-44B9-B695-3CA57D50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 </a:t>
            </a:r>
            <a:r>
              <a:rPr lang="zh-CN" altLang="en-US" dirty="0"/>
              <a:t>对象标识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A9347-9F43-42AE-BA99-830DECA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对象标识</a:t>
            </a:r>
            <a:r>
              <a:rPr lang="zh-CN" altLang="en-US" sz="3200" dirty="0"/>
              <a:t>：对象具有</a:t>
            </a:r>
            <a:r>
              <a:rPr lang="zh-CN" altLang="en-US" sz="3200" u="sng" dirty="0">
                <a:solidFill>
                  <a:srgbClr val="FF0000"/>
                </a:solidFill>
              </a:rPr>
              <a:t>唯一</a:t>
            </a:r>
            <a:r>
              <a:rPr lang="zh-CN" altLang="en-US" sz="3200" dirty="0"/>
              <a:t>的标识符，称为对象标识符（</a:t>
            </a:r>
            <a:r>
              <a:rPr lang="en-US" altLang="zh-CN" sz="3200" dirty="0"/>
              <a:t>object identifier, OID</a:t>
            </a:r>
            <a:r>
              <a:rPr lang="zh-CN" altLang="en-US" sz="3200" dirty="0"/>
              <a:t>），即</a:t>
            </a:r>
            <a:r>
              <a:rPr lang="zh-CN" altLang="en-US" sz="3200" u="sng" dirty="0">
                <a:solidFill>
                  <a:srgbClr val="FF0000"/>
                </a:solidFill>
              </a:rPr>
              <a:t>句柄</a:t>
            </a:r>
            <a:endParaRPr lang="en-US" altLang="zh-CN" sz="3200" u="sng" dirty="0">
              <a:solidFill>
                <a:srgbClr val="FF0000"/>
              </a:solidFill>
            </a:endParaRPr>
          </a:p>
          <a:p>
            <a:r>
              <a:rPr lang="zh-CN" altLang="en-US" sz="3200" dirty="0">
                <a:solidFill>
                  <a:srgbClr val="FF0000"/>
                </a:solidFill>
              </a:rPr>
              <a:t>唯一性</a:t>
            </a:r>
            <a:endParaRPr lang="en-US" altLang="zh-CN" sz="3200" dirty="0">
              <a:solidFill>
                <a:srgbClr val="FF0000"/>
              </a:solidFill>
            </a:endParaRPr>
          </a:p>
          <a:p>
            <a:pPr lvl="1"/>
            <a:r>
              <a:rPr lang="zh-CN" altLang="en-US" sz="3200" dirty="0"/>
              <a:t>在任何情况下，对象在整个生命周期内都保持同一个句柄</a:t>
            </a:r>
            <a:endParaRPr lang="en-US" altLang="zh-CN" sz="3200" dirty="0"/>
          </a:p>
          <a:p>
            <a:pPr lvl="1"/>
            <a:r>
              <a:rPr lang="zh-CN" altLang="en-US" sz="3200" dirty="0"/>
              <a:t>两个对象不可能具有相同的句柄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430621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7C54D93-127E-48F1-A0B7-D15787622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089" y="725748"/>
            <a:ext cx="5805385" cy="252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36715F6-EFD1-4FD5-B61E-27DC5E40D1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103" y="3770573"/>
            <a:ext cx="7185598" cy="252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A462FD6-8F3A-4776-914A-11F29FC4772F}"/>
              </a:ext>
            </a:extLst>
          </p:cNvPr>
          <p:cNvSpPr txBox="1"/>
          <p:nvPr/>
        </p:nvSpPr>
        <p:spPr>
          <a:xfrm>
            <a:off x="7934960" y="1584960"/>
            <a:ext cx="37287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 hom1: Hominoid := 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Hominoid.New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7618321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B2731C7-B6EC-46B7-826A-935EC85A06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918" y="613292"/>
            <a:ext cx="6639834" cy="468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AC7DDEB-6D10-401E-86BB-BD0C2371C49C}"/>
              </a:ext>
            </a:extLst>
          </p:cNvPr>
          <p:cNvSpPr txBox="1"/>
          <p:nvPr/>
        </p:nvSpPr>
        <p:spPr>
          <a:xfrm>
            <a:off x="2330918" y="5405120"/>
            <a:ext cx="76384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 hom2: Hominoid := 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Hominoid.New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hom2 := hom1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93992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454A7-6C6F-44B9-B695-3CA57D50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 </a:t>
            </a:r>
            <a:r>
              <a:rPr lang="zh-CN" altLang="en-US" dirty="0"/>
              <a:t>消息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A9347-9F43-42AE-BA99-830DECAA9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5120"/>
            <a:ext cx="10515600" cy="4826000"/>
          </a:xfrm>
        </p:spPr>
        <p:txBody>
          <a:bodyPr>
            <a:normAutofit lnSpcReduction="10000"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消息</a:t>
            </a:r>
            <a:r>
              <a:rPr lang="zh-CN" altLang="en-US" sz="3200" dirty="0"/>
              <a:t>（</a:t>
            </a:r>
            <a:r>
              <a:rPr lang="en-US" altLang="zh-CN" sz="3200" dirty="0"/>
              <a:t>message</a:t>
            </a:r>
            <a:r>
              <a:rPr lang="zh-CN" altLang="en-US" sz="3200" dirty="0"/>
              <a:t>）：对象通过消息请求另一个对象执行活动。换言之，消息是发送对象</a:t>
            </a:r>
            <a:r>
              <a:rPr lang="en-US" altLang="zh-CN" sz="3200" dirty="0"/>
              <a:t>obj1</a:t>
            </a:r>
            <a:r>
              <a:rPr lang="zh-CN" altLang="en-US" sz="3200" dirty="0"/>
              <a:t>向目标对象</a:t>
            </a:r>
            <a:r>
              <a:rPr lang="en-US" altLang="zh-CN" sz="3200" dirty="0"/>
              <a:t>obj2</a:t>
            </a:r>
            <a:r>
              <a:rPr lang="zh-CN" altLang="en-US" sz="3200" dirty="0"/>
              <a:t>发送请求的载体，从而调用对象</a:t>
            </a:r>
            <a:r>
              <a:rPr lang="en-US" altLang="zh-CN" sz="3200" dirty="0"/>
              <a:t>obj2</a:t>
            </a:r>
            <a:r>
              <a:rPr lang="zh-CN" altLang="en-US" sz="3200" dirty="0"/>
              <a:t>的操作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消息结构</a:t>
            </a:r>
            <a:r>
              <a:rPr lang="zh-CN" altLang="en-US" sz="3200" dirty="0"/>
              <a:t>：当发送对象</a:t>
            </a:r>
            <a:r>
              <a:rPr lang="en-US" altLang="zh-CN" sz="3200" dirty="0"/>
              <a:t>obj1</a:t>
            </a:r>
            <a:r>
              <a:rPr lang="zh-CN" altLang="en-US" sz="3200" dirty="0"/>
              <a:t>发送消息时，需要确定消息的组成，具体包括：</a:t>
            </a:r>
            <a:endParaRPr lang="en-US" altLang="zh-CN" sz="3200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sz="3200" dirty="0"/>
              <a:t>目标对象</a:t>
            </a:r>
            <a:r>
              <a:rPr lang="en-US" altLang="zh-CN" sz="3200" dirty="0"/>
              <a:t>obj2</a:t>
            </a:r>
            <a:r>
              <a:rPr lang="zh-CN" altLang="en-US" sz="3200" dirty="0"/>
              <a:t>的</a:t>
            </a:r>
            <a:r>
              <a:rPr lang="zh-CN" altLang="en-US" sz="3200" dirty="0">
                <a:solidFill>
                  <a:srgbClr val="FF0000"/>
                </a:solidFill>
              </a:rPr>
              <a:t>句柄</a:t>
            </a:r>
            <a:endParaRPr lang="en-US" altLang="zh-CN" sz="3200" dirty="0">
              <a:solidFill>
                <a:srgbClr val="FF0000"/>
              </a:solidFill>
            </a:endParaRPr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sz="3200" dirty="0"/>
              <a:t>发送对象</a:t>
            </a:r>
            <a:r>
              <a:rPr lang="en-US" altLang="zh-CN" sz="3200" dirty="0"/>
              <a:t>obj1</a:t>
            </a:r>
            <a:r>
              <a:rPr lang="zh-CN" altLang="en-US" sz="3200" dirty="0"/>
              <a:t>希望执行的</a:t>
            </a:r>
            <a:r>
              <a:rPr lang="en-US" altLang="zh-CN" sz="3200" dirty="0"/>
              <a:t>obj2</a:t>
            </a:r>
            <a:r>
              <a:rPr lang="zh-CN" altLang="en-US" sz="3200" dirty="0">
                <a:solidFill>
                  <a:srgbClr val="FF0000"/>
                </a:solidFill>
              </a:rPr>
              <a:t>操作名称</a:t>
            </a:r>
            <a:endParaRPr lang="en-US" altLang="zh-CN" sz="3200" dirty="0">
              <a:solidFill>
                <a:srgbClr val="FF0000"/>
              </a:solidFill>
            </a:endParaRPr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sz="3200" dirty="0"/>
              <a:t>目标对象</a:t>
            </a:r>
            <a:r>
              <a:rPr lang="en-US" altLang="zh-CN" sz="3200" dirty="0"/>
              <a:t>obj2</a:t>
            </a:r>
            <a:r>
              <a:rPr lang="zh-CN" altLang="en-US" sz="3200" dirty="0"/>
              <a:t>执行其操作时所要求的所有</a:t>
            </a:r>
            <a:r>
              <a:rPr lang="zh-CN" altLang="en-US" sz="3200" dirty="0">
                <a:solidFill>
                  <a:srgbClr val="FF0000"/>
                </a:solidFill>
              </a:rPr>
              <a:t>附加信息</a:t>
            </a:r>
            <a:r>
              <a:rPr lang="zh-CN" altLang="en-US" sz="3200" dirty="0"/>
              <a:t>（参数）</a:t>
            </a:r>
            <a:endParaRPr lang="en-US" altLang="zh-CN" sz="3200" dirty="0"/>
          </a:p>
          <a:p>
            <a:pPr marL="457200" lvl="1" indent="0">
              <a:buNone/>
            </a:pPr>
            <a:r>
              <a:rPr lang="en-US" altLang="zh-CN" sz="3200" dirty="0"/>
              <a:t>e.g., hom1.turnLeft</a:t>
            </a:r>
          </a:p>
        </p:txBody>
      </p:sp>
    </p:spTree>
    <p:extLst>
      <p:ext uri="{BB962C8B-B14F-4D97-AF65-F5344CB8AC3E}">
        <p14:creationId xmlns:p14="http://schemas.microsoft.com/office/powerpoint/2010/main" val="32813858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1121C3-2F11-4E0A-B0A9-FDBAA637E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调用操作</a:t>
            </a:r>
            <a:r>
              <a:rPr lang="en-US" altLang="zh-CN" dirty="0"/>
              <a:t>/</a:t>
            </a:r>
            <a:r>
              <a:rPr lang="zh-CN" altLang="en-US" dirty="0"/>
              <a:t>函数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54130F-F519-4F2E-B310-8C2941AAF0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面向过程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3749EF9-DC4A-41A8-9A4F-0A0540DAD1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ea"/>
              <a:buAutoNum type="circleNumDbPlain"/>
            </a:pPr>
            <a:endParaRPr lang="en-US" altLang="zh-CN" sz="3200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申请过程单元，例如函数</a:t>
            </a:r>
            <a:endParaRPr lang="en-US" altLang="zh-CN" sz="3200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提供操作的对象</a:t>
            </a:r>
            <a:endParaRPr lang="en-US" altLang="zh-CN" sz="3200" dirty="0"/>
          </a:p>
          <a:p>
            <a:pPr marL="514350" indent="-514350">
              <a:buFont typeface="+mj-ea"/>
              <a:buAutoNum type="circleNumDbPlain"/>
            </a:pPr>
            <a:endParaRPr lang="en-US" altLang="zh-CN" sz="3200" dirty="0"/>
          </a:p>
          <a:p>
            <a:pPr marL="0" indent="0">
              <a:buNone/>
            </a:pPr>
            <a:r>
              <a:rPr lang="zh-CN" altLang="en-US" sz="3200" dirty="0"/>
              <a:t>先过程后对象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8A4C4B-5629-4FE9-B759-33866E1B54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面向对象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BA123ED-E42D-41CD-82A5-F91BB23A5E8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ea"/>
              <a:buAutoNum type="circleNumDbPlain"/>
            </a:pPr>
            <a:endParaRPr lang="en-US" altLang="zh-CN" sz="3200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申请对象</a:t>
            </a:r>
            <a:endParaRPr lang="en-US" altLang="zh-CN" sz="3200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执行对象的过程单元</a:t>
            </a:r>
            <a:endParaRPr lang="en-US" altLang="zh-CN" sz="3200" dirty="0"/>
          </a:p>
          <a:p>
            <a:pPr marL="0" indent="0">
              <a:buNone/>
            </a:pPr>
            <a:endParaRPr lang="en-US" altLang="zh-CN" sz="3200" dirty="0"/>
          </a:p>
          <a:p>
            <a:pPr marL="0" indent="0">
              <a:buNone/>
            </a:pPr>
            <a:endParaRPr lang="en-US" altLang="zh-CN" sz="3200" dirty="0"/>
          </a:p>
          <a:p>
            <a:pPr marL="0" indent="0">
              <a:buNone/>
            </a:pPr>
            <a:r>
              <a:rPr lang="zh-CN" altLang="en-US" sz="3200" dirty="0"/>
              <a:t>先对象后过程</a:t>
            </a:r>
          </a:p>
        </p:txBody>
      </p:sp>
    </p:spTree>
    <p:extLst>
      <p:ext uri="{BB962C8B-B14F-4D97-AF65-F5344CB8AC3E}">
        <p14:creationId xmlns:p14="http://schemas.microsoft.com/office/powerpoint/2010/main" val="1838811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815" y="2092960"/>
            <a:ext cx="6409905" cy="177775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CN" alt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一、面向对象设计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3046" y="1209578"/>
            <a:ext cx="4055897" cy="4055897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110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B96CF3-B78A-4C39-9EA8-0F354607E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消息参数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C5A03A6-53A2-4227-B7A4-205D05743E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524" y="1690688"/>
            <a:ext cx="7232811" cy="2880000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BD1C7D6-478E-42B1-9BE2-8B0A18F21ABE}"/>
              </a:ext>
            </a:extLst>
          </p:cNvPr>
          <p:cNvSpPr txBox="1"/>
          <p:nvPr/>
        </p:nvSpPr>
        <p:spPr>
          <a:xfrm>
            <a:off x="2473158" y="5167312"/>
            <a:ext cx="76384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目标对象、</a:t>
            </a:r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操作名称、输入参数列表、输出参数列表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4534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BD1C7D6-478E-42B1-9BE2-8B0A18F21ABE}"/>
              </a:ext>
            </a:extLst>
          </p:cNvPr>
          <p:cNvSpPr txBox="1"/>
          <p:nvPr/>
        </p:nvSpPr>
        <p:spPr>
          <a:xfrm>
            <a:off x="1981200" y="5167312"/>
            <a:ext cx="81304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在纯面向对象环境中，消息参数不是数据，而是句柄，即消息参数也是对象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97F05C9-2CAB-41C3-9EEE-2352CD61A3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256" y="736581"/>
            <a:ext cx="7220587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81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D10797-07E8-487F-8D08-217E50BF3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消息的类型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3CC018-7FFE-4299-915B-12B77ADE8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报告消息</a:t>
            </a:r>
            <a:r>
              <a:rPr lang="zh-CN" altLang="en-US" sz="3200" dirty="0"/>
              <a:t>（</a:t>
            </a:r>
            <a:r>
              <a:rPr lang="en-US" altLang="zh-CN" sz="3200" dirty="0"/>
              <a:t>informative</a:t>
            </a:r>
            <a:r>
              <a:rPr lang="zh-CN" altLang="en-US" sz="3200" dirty="0"/>
              <a:t>）：</a:t>
            </a:r>
            <a:r>
              <a:rPr lang="zh-CN" altLang="en-US" sz="3200" u="sng" dirty="0">
                <a:solidFill>
                  <a:srgbClr val="FF0000"/>
                </a:solidFill>
              </a:rPr>
              <a:t>面向过去</a:t>
            </a:r>
            <a:r>
              <a:rPr lang="zh-CN" altLang="en-US" sz="3200" dirty="0"/>
              <a:t>的消息，请求目标对象报告在现实世界中</a:t>
            </a:r>
            <a:r>
              <a:rPr lang="zh-CN" altLang="en-US" sz="3200" u="sng" dirty="0">
                <a:solidFill>
                  <a:srgbClr val="FF0000"/>
                </a:solidFill>
              </a:rPr>
              <a:t>已经发生</a:t>
            </a:r>
            <a:r>
              <a:rPr lang="zh-CN" altLang="en-US" sz="3200" dirty="0"/>
              <a:t>的事情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询问消息</a:t>
            </a:r>
            <a:r>
              <a:rPr lang="zh-CN" altLang="en-US" sz="3200" dirty="0"/>
              <a:t>（</a:t>
            </a:r>
            <a:r>
              <a:rPr lang="en-US" altLang="zh-CN" sz="3200" dirty="0"/>
              <a:t>interrogative</a:t>
            </a:r>
            <a:r>
              <a:rPr lang="zh-CN" altLang="en-US" sz="3200" dirty="0"/>
              <a:t>）：</a:t>
            </a:r>
            <a:r>
              <a:rPr lang="zh-CN" altLang="en-US" sz="3200" u="sng" dirty="0">
                <a:solidFill>
                  <a:srgbClr val="FF0000"/>
                </a:solidFill>
              </a:rPr>
              <a:t>面向现在</a:t>
            </a:r>
            <a:r>
              <a:rPr lang="zh-CN" altLang="en-US" sz="3200" dirty="0"/>
              <a:t>的消息，即请求目标对象显示自身的消息，例如询问机器人当前位置</a:t>
            </a:r>
            <a:endParaRPr lang="en-US" altLang="zh-CN" sz="3200" dirty="0"/>
          </a:p>
          <a:p>
            <a:r>
              <a:rPr lang="zh-CN" altLang="en-US" sz="3200" dirty="0"/>
              <a:t>祈使消息（</a:t>
            </a:r>
            <a:r>
              <a:rPr lang="en-US" altLang="zh-CN" sz="3200" dirty="0"/>
              <a:t>imperative</a:t>
            </a:r>
            <a:r>
              <a:rPr lang="zh-CN" altLang="en-US" sz="3200" dirty="0"/>
              <a:t>）：</a:t>
            </a:r>
            <a:r>
              <a:rPr lang="zh-CN" altLang="en-US" sz="3200" u="sng" dirty="0">
                <a:solidFill>
                  <a:srgbClr val="FF0000"/>
                </a:solidFill>
              </a:rPr>
              <a:t>面向未来</a:t>
            </a:r>
            <a:r>
              <a:rPr lang="zh-CN" altLang="en-US" sz="3200" dirty="0"/>
              <a:t>的消息，即请求目标对象对自身、其它对象或系统环境</a:t>
            </a:r>
            <a:r>
              <a:rPr lang="zh-CN" altLang="en-US" sz="3200" u="sng" dirty="0">
                <a:solidFill>
                  <a:srgbClr val="FF0000"/>
                </a:solidFill>
              </a:rPr>
              <a:t>执行某些操作</a:t>
            </a:r>
            <a:r>
              <a:rPr lang="zh-CN" altLang="en-US" sz="3200" dirty="0"/>
              <a:t>，例如使机器人向前移动</a:t>
            </a:r>
          </a:p>
        </p:txBody>
      </p:sp>
    </p:spTree>
    <p:extLst>
      <p:ext uri="{BB962C8B-B14F-4D97-AF65-F5344CB8AC3E}">
        <p14:creationId xmlns:p14="http://schemas.microsoft.com/office/powerpoint/2010/main" val="31281297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454A7-6C6F-44B9-B695-3CA57D50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6 </a:t>
            </a:r>
            <a:r>
              <a:rPr lang="zh-CN" altLang="en-US" dirty="0"/>
              <a:t>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A9347-9F43-42AE-BA99-830DECA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类</a:t>
            </a:r>
            <a:r>
              <a:rPr lang="zh-CN" altLang="en-US" sz="3200" dirty="0"/>
              <a:t>（</a:t>
            </a:r>
            <a:r>
              <a:rPr lang="en-US" altLang="zh-CN" sz="3200" dirty="0"/>
              <a:t>class</a:t>
            </a:r>
            <a:r>
              <a:rPr lang="zh-CN" altLang="en-US" sz="3200" dirty="0"/>
              <a:t>）：是创建实例（</a:t>
            </a:r>
            <a:r>
              <a:rPr lang="en-US" altLang="zh-CN" sz="3200" dirty="0"/>
              <a:t>instance</a:t>
            </a:r>
            <a:r>
              <a:rPr lang="zh-CN" altLang="en-US" sz="3200" dirty="0"/>
              <a:t>）对象的模板，从类实例出的每个对象具有相同的结构和行为</a:t>
            </a:r>
            <a:endParaRPr lang="en-US" altLang="zh-CN" sz="3200" dirty="0"/>
          </a:p>
          <a:p>
            <a:r>
              <a:rPr lang="zh-CN" altLang="en-US" sz="3200" dirty="0"/>
              <a:t>类是用于设计和编程的，（实例）对象是运行时由类创建的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类的结构</a:t>
            </a:r>
            <a:r>
              <a:rPr lang="zh-CN" altLang="en-US" sz="3200" dirty="0"/>
              <a:t>：类的所有对象都具有相同的结构，即一组</a:t>
            </a:r>
            <a:r>
              <a:rPr lang="zh-CN" altLang="en-US" sz="3200" u="sng" dirty="0">
                <a:solidFill>
                  <a:srgbClr val="FF0000"/>
                </a:solidFill>
              </a:rPr>
              <a:t>操作</a:t>
            </a:r>
            <a:r>
              <a:rPr lang="zh-CN" altLang="en-US" sz="3200" dirty="0"/>
              <a:t>和</a:t>
            </a:r>
            <a:r>
              <a:rPr lang="zh-CN" altLang="en-US" sz="3200" u="sng" dirty="0">
                <a:solidFill>
                  <a:srgbClr val="FF0000"/>
                </a:solidFill>
              </a:rPr>
              <a:t>属性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方法</a:t>
            </a:r>
            <a:r>
              <a:rPr lang="zh-CN" altLang="en-US" sz="3200" dirty="0"/>
              <a:t>是操作的实现，</a:t>
            </a:r>
            <a:r>
              <a:rPr lang="zh-CN" altLang="en-US" sz="3200" dirty="0">
                <a:solidFill>
                  <a:srgbClr val="FF0000"/>
                </a:solidFill>
              </a:rPr>
              <a:t>变量</a:t>
            </a:r>
            <a:r>
              <a:rPr lang="zh-CN" altLang="en-US" sz="3200" dirty="0"/>
              <a:t>是属性的实现</a:t>
            </a:r>
            <a:endParaRPr lang="en-US" altLang="zh-CN" sz="3200" dirty="0"/>
          </a:p>
          <a:p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8951093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C66F90-E131-4108-A5EA-C7872801B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操作和属性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0A6664-D576-44EC-B40D-17C42DABD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实例操作和实例属性：属于每个实例对象的操作和属性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类操作和类属性</a:t>
            </a:r>
            <a:r>
              <a:rPr lang="zh-CN" altLang="en-US" sz="3200" dirty="0"/>
              <a:t>：处理不能被任何实例对象表示的状态。</a:t>
            </a:r>
            <a:endParaRPr lang="en-US" altLang="zh-CN" sz="3200" dirty="0"/>
          </a:p>
          <a:p>
            <a:r>
              <a:rPr lang="zh-CN" altLang="en-US" sz="3200" dirty="0"/>
              <a:t>类操作：例如操作</a:t>
            </a:r>
            <a:r>
              <a:rPr lang="en-US" altLang="zh-CN" sz="3200" dirty="0"/>
              <a:t>New</a:t>
            </a:r>
            <a:r>
              <a:rPr lang="zh-CN" altLang="en-US" sz="3200" dirty="0"/>
              <a:t>，消息不能发给任何实例对象，而只能发送给类</a:t>
            </a:r>
            <a:endParaRPr lang="en-US" altLang="zh-CN" sz="3200" dirty="0"/>
          </a:p>
          <a:p>
            <a:r>
              <a:rPr lang="zh-CN" altLang="en-US" sz="3200" dirty="0"/>
              <a:t>类属性：例如属性</a:t>
            </a:r>
            <a:r>
              <a:rPr lang="en-US" altLang="zh-CN" sz="3200" dirty="0" err="1"/>
              <a:t>noOfHominoidsCreated</a:t>
            </a:r>
            <a:r>
              <a:rPr lang="zh-CN" altLang="en-US" sz="3200" dirty="0"/>
              <a:t>，用于储存创造了多少个实例对象</a:t>
            </a:r>
          </a:p>
        </p:txBody>
      </p:sp>
    </p:spTree>
    <p:extLst>
      <p:ext uri="{BB962C8B-B14F-4D97-AF65-F5344CB8AC3E}">
        <p14:creationId xmlns:p14="http://schemas.microsoft.com/office/powerpoint/2010/main" val="1641009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152E85-0FC2-4FE6-A9E3-BF559AD5E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实例化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381DE49-A7CF-4DE4-86D5-BFED18A6EB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167" y="1615350"/>
            <a:ext cx="8248693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1280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152E85-0FC2-4FE6-A9E3-BF559AD5E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类和实例对象的存储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25E4BC6-3642-4A95-BC2A-212AA54E4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406" y="1690688"/>
            <a:ext cx="9378949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152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4B6DE-4495-4C24-9DFF-0B2AD98B1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讨论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DA3DC2-DB33-4B56-87C4-717BA7248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考虑设计</a:t>
            </a:r>
            <a:r>
              <a:rPr lang="zh-CN" altLang="en-US" sz="3200" u="sng" dirty="0">
                <a:solidFill>
                  <a:srgbClr val="FF0000"/>
                </a:solidFill>
              </a:rPr>
              <a:t>新冠肺炎传播的仿真系统</a:t>
            </a:r>
            <a:endParaRPr lang="en-US" altLang="zh-CN" sz="3200" u="sng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应当包含哪些类？</a:t>
            </a:r>
            <a:endParaRPr lang="en-US" altLang="zh-CN" sz="3200" dirty="0"/>
          </a:p>
          <a:p>
            <a:r>
              <a:rPr lang="zh-CN" altLang="en-US" sz="3200" dirty="0"/>
              <a:t>每个类有哪些属性和操作？</a:t>
            </a:r>
          </a:p>
        </p:txBody>
      </p:sp>
    </p:spTree>
    <p:extLst>
      <p:ext uri="{BB962C8B-B14F-4D97-AF65-F5344CB8AC3E}">
        <p14:creationId xmlns:p14="http://schemas.microsoft.com/office/powerpoint/2010/main" val="31612368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454A7-6C6F-44B9-B695-3CA57D50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 </a:t>
            </a:r>
            <a:r>
              <a:rPr lang="zh-CN" altLang="en-US" dirty="0"/>
              <a:t>继承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A9347-9F43-42AE-BA99-830DECA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继承</a:t>
            </a:r>
            <a:r>
              <a:rPr lang="zh-CN" altLang="en-US" sz="3200" dirty="0"/>
              <a:t>（</a:t>
            </a:r>
            <a:r>
              <a:rPr lang="en-US" altLang="zh-CN" sz="3200" dirty="0"/>
              <a:t>inheritance</a:t>
            </a:r>
            <a:r>
              <a:rPr lang="zh-CN" altLang="en-US" sz="3200" dirty="0"/>
              <a:t>）</a:t>
            </a:r>
            <a:r>
              <a:rPr lang="en-US" altLang="zh-CN" sz="3200" dirty="0"/>
              <a:t>[D</a:t>
            </a:r>
            <a:r>
              <a:rPr lang="zh-CN" altLang="en-US" sz="3200" dirty="0"/>
              <a:t>继承</a:t>
            </a:r>
            <a:r>
              <a:rPr lang="en-US" altLang="zh-CN" sz="3200" dirty="0"/>
              <a:t>C]</a:t>
            </a:r>
            <a:r>
              <a:rPr lang="zh-CN" altLang="en-US" sz="3200" dirty="0"/>
              <a:t>：指类</a:t>
            </a:r>
            <a:r>
              <a:rPr lang="en-US" altLang="zh-CN" sz="3200" dirty="0"/>
              <a:t>D</a:t>
            </a:r>
            <a:r>
              <a:rPr lang="zh-CN" altLang="en-US" sz="3200" dirty="0"/>
              <a:t>在类</a:t>
            </a:r>
            <a:r>
              <a:rPr lang="en-US" altLang="zh-CN" sz="3200" dirty="0"/>
              <a:t>C</a:t>
            </a:r>
            <a:r>
              <a:rPr lang="zh-CN" altLang="en-US" sz="3200" dirty="0"/>
              <a:t>中</a:t>
            </a:r>
            <a:r>
              <a:rPr lang="zh-CN" altLang="en-US" sz="3200" dirty="0">
                <a:solidFill>
                  <a:srgbClr val="FF0000"/>
                </a:solidFill>
              </a:rPr>
              <a:t>隐式地</a:t>
            </a:r>
            <a:r>
              <a:rPr lang="zh-CN" altLang="en-US" sz="3200" dirty="0"/>
              <a:t>定义其每个操作和属性，就好像这些操作和属性是在类</a:t>
            </a:r>
            <a:r>
              <a:rPr lang="en-US" altLang="zh-CN" sz="3200" dirty="0"/>
              <a:t>D</a:t>
            </a:r>
            <a:r>
              <a:rPr lang="zh-CN" altLang="en-US" sz="3200" dirty="0"/>
              <a:t>本身中定义一样。此时，</a:t>
            </a:r>
            <a:r>
              <a:rPr lang="en-US" altLang="zh-CN" sz="3200" dirty="0"/>
              <a:t>C</a:t>
            </a:r>
            <a:r>
              <a:rPr lang="zh-CN" altLang="en-US" sz="3200" dirty="0"/>
              <a:t>称为</a:t>
            </a:r>
            <a:r>
              <a:rPr lang="en-US" altLang="zh-CN" sz="3200" dirty="0"/>
              <a:t>D</a:t>
            </a:r>
            <a:r>
              <a:rPr lang="zh-CN" altLang="en-US" sz="3200" dirty="0"/>
              <a:t>的</a:t>
            </a:r>
            <a:r>
              <a:rPr lang="zh-CN" altLang="en-US" sz="3200" dirty="0">
                <a:solidFill>
                  <a:srgbClr val="FF0000"/>
                </a:solidFill>
              </a:rPr>
              <a:t>超类</a:t>
            </a:r>
            <a:r>
              <a:rPr lang="zh-CN" altLang="en-US" sz="3200" dirty="0"/>
              <a:t>，</a:t>
            </a:r>
            <a:r>
              <a:rPr lang="en-US" altLang="zh-CN" sz="3200" dirty="0"/>
              <a:t>D</a:t>
            </a:r>
            <a:r>
              <a:rPr lang="zh-CN" altLang="en-US" sz="3200" dirty="0"/>
              <a:t>称为</a:t>
            </a:r>
            <a:r>
              <a:rPr lang="en-US" altLang="zh-CN" sz="3200" dirty="0"/>
              <a:t>C</a:t>
            </a:r>
            <a:r>
              <a:rPr lang="zh-CN" altLang="en-US" sz="3200" dirty="0"/>
              <a:t>的</a:t>
            </a:r>
            <a:r>
              <a:rPr lang="zh-CN" altLang="en-US" sz="3200" dirty="0">
                <a:solidFill>
                  <a:srgbClr val="FF0000"/>
                </a:solidFill>
              </a:rPr>
              <a:t>子类</a:t>
            </a: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通过继承，类</a:t>
            </a:r>
            <a:r>
              <a:rPr lang="en-US" altLang="zh-CN" sz="3200" dirty="0"/>
              <a:t>D</a:t>
            </a:r>
            <a:r>
              <a:rPr lang="zh-CN" altLang="en-US" sz="3200" dirty="0"/>
              <a:t>的对象可以充分利用类</a:t>
            </a:r>
            <a:r>
              <a:rPr lang="en-US" altLang="zh-CN" sz="3200" dirty="0"/>
              <a:t>C</a:t>
            </a:r>
            <a:r>
              <a:rPr lang="zh-CN" altLang="en-US" sz="3200" dirty="0"/>
              <a:t>的对象的操作和属性。为了处理特殊性，类</a:t>
            </a:r>
            <a:r>
              <a:rPr lang="en-US" altLang="zh-CN" sz="3200" dirty="0"/>
              <a:t>D</a:t>
            </a:r>
            <a:r>
              <a:rPr lang="zh-CN" altLang="en-US" sz="3200" dirty="0"/>
              <a:t>除了继承之外，还拥有其自身的操作和属性</a:t>
            </a:r>
            <a:endParaRPr lang="en-US" altLang="zh-CN" sz="3200" dirty="0"/>
          </a:p>
          <a:p>
            <a:r>
              <a:rPr lang="zh-CN" altLang="en-US" sz="3200" dirty="0"/>
              <a:t>实现了从一般到特殊的</a:t>
            </a:r>
            <a:r>
              <a:rPr lang="zh-CN" altLang="en-US" sz="3200" dirty="0">
                <a:solidFill>
                  <a:srgbClr val="FF0000"/>
                </a:solidFill>
              </a:rPr>
              <a:t>设计思路</a:t>
            </a:r>
            <a:r>
              <a:rPr lang="zh-CN" altLang="en-US" sz="3200" dirty="0"/>
              <a:t>，可以根据需求逐步细化类的设计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3948498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8A9A007-94B0-408A-9D1C-B525A73FA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293" y="1045738"/>
            <a:ext cx="6248929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28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F7F53-E888-4A1D-8629-5D065ECCA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EB807-F267-4108-ACF8-EA38B6FC7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3200" dirty="0"/>
              <a:t>面向对象概述</a:t>
            </a:r>
            <a:endParaRPr lang="en-US" altLang="zh-CN" sz="3200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/>
              <a:t>面向对象的含义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3579820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C13E7B-D576-4EDD-A36C-6D5ED7D65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以下语句能否正确执行？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02F693-1C35-4098-9490-A2BF2D061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 ac: Aircraft := </a:t>
            </a: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Aircraft.New</a:t>
            </a:r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 </a:t>
            </a: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Glider := </a:t>
            </a: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Glider.New</a:t>
            </a:r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pPr marL="0" indent="0">
              <a:buNone/>
            </a:pP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ac.turn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newCourse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out </a:t>
            </a: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turnOK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   [1]</a:t>
            </a:r>
          </a:p>
          <a:p>
            <a:pPr marL="0" indent="0">
              <a:buNone/>
            </a:pP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gl.releaseTowline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[2]</a:t>
            </a:r>
          </a:p>
          <a:p>
            <a:pPr marL="0" indent="0">
              <a:buNone/>
            </a:pP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gl.turn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newCourse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out </a:t>
            </a: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turnOK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    [3]</a:t>
            </a:r>
          </a:p>
          <a:p>
            <a:pPr marL="0" indent="0">
              <a:buNone/>
            </a:pP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ac.releaseTowline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[4]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4327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0270414-FFA3-4BD3-9CE9-ACB0E1E7B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98" y="1177974"/>
            <a:ext cx="10236523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868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FA593D-C627-4B78-9303-18033A33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继承细则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6022E3-D97C-497C-9BCD-F368E2B6D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z="3200" dirty="0"/>
              <a:t>通常子类只能继承超类的</a:t>
            </a:r>
            <a:r>
              <a:rPr lang="zh-CN" altLang="en-US" sz="3200" dirty="0">
                <a:solidFill>
                  <a:srgbClr val="FF0000"/>
                </a:solidFill>
              </a:rPr>
              <a:t>非私有</a:t>
            </a:r>
            <a:r>
              <a:rPr lang="zh-CN" altLang="en-US" sz="3200" dirty="0"/>
              <a:t>（</a:t>
            </a:r>
            <a:r>
              <a:rPr lang="en-US" altLang="zh-CN" sz="3200" dirty="0"/>
              <a:t>public</a:t>
            </a:r>
            <a:r>
              <a:rPr lang="zh-CN" altLang="en-US" sz="3200" dirty="0"/>
              <a:t>和</a:t>
            </a:r>
            <a:r>
              <a:rPr lang="en-US" altLang="zh-CN" sz="3200" dirty="0"/>
              <a:t>protected</a:t>
            </a:r>
            <a:r>
              <a:rPr lang="zh-CN" altLang="en-US" sz="3200" dirty="0"/>
              <a:t>）操作和属性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覆盖</a:t>
            </a:r>
            <a:r>
              <a:rPr lang="zh-CN" altLang="en-US" sz="3200" dirty="0"/>
              <a:t>（</a:t>
            </a:r>
            <a:r>
              <a:rPr lang="en-US" altLang="zh-CN" sz="3200" dirty="0"/>
              <a:t>override</a:t>
            </a:r>
            <a:r>
              <a:rPr lang="zh-CN" altLang="en-US" sz="3200" dirty="0"/>
              <a:t>）：当子类的操作或属性与超类</a:t>
            </a:r>
            <a:r>
              <a:rPr lang="zh-CN" altLang="en-US" sz="3200" dirty="0">
                <a:solidFill>
                  <a:srgbClr val="FF0000"/>
                </a:solidFill>
              </a:rPr>
              <a:t>同名</a:t>
            </a:r>
            <a:r>
              <a:rPr lang="zh-CN" altLang="en-US" sz="3200" dirty="0"/>
              <a:t>时，则称为覆盖，子类调用其自身的操作或属性，而非超类的同名操作或属性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多继承</a:t>
            </a:r>
            <a:r>
              <a:rPr lang="zh-CN" altLang="en-US" sz="3200" dirty="0"/>
              <a:t>：子类从多个超类继承，可能引起继承操作或属性的冲突，需要谨慎使用。</a:t>
            </a:r>
            <a:r>
              <a:rPr lang="en-US" altLang="zh-CN" sz="3200" dirty="0"/>
              <a:t>C++</a:t>
            </a:r>
            <a:r>
              <a:rPr lang="zh-CN" altLang="en-US" sz="3200" dirty="0"/>
              <a:t>支持多继承，</a:t>
            </a:r>
            <a:r>
              <a:rPr lang="en-US" altLang="zh-CN" sz="3200" dirty="0"/>
              <a:t>Java</a:t>
            </a:r>
            <a:r>
              <a:rPr lang="zh-CN" altLang="en-US" sz="3200" dirty="0"/>
              <a:t>不支持</a:t>
            </a:r>
            <a:endParaRPr lang="en-US" altLang="zh-CN" sz="3200" dirty="0"/>
          </a:p>
          <a:p>
            <a:r>
              <a:rPr lang="zh-CN" altLang="en-US" sz="3200" dirty="0"/>
              <a:t>以上规则随不同</a:t>
            </a:r>
            <a:r>
              <a:rPr lang="zh-CN" altLang="en-US" sz="3200" dirty="0">
                <a:solidFill>
                  <a:srgbClr val="FF0000"/>
                </a:solidFill>
              </a:rPr>
              <a:t>编程语言</a:t>
            </a:r>
            <a:r>
              <a:rPr lang="zh-CN" altLang="en-US" sz="3200" dirty="0"/>
              <a:t>略有变化，只需理解其涵义即可</a:t>
            </a:r>
          </a:p>
        </p:txBody>
      </p:sp>
    </p:spTree>
    <p:extLst>
      <p:ext uri="{BB962C8B-B14F-4D97-AF65-F5344CB8AC3E}">
        <p14:creationId xmlns:p14="http://schemas.microsoft.com/office/powerpoint/2010/main" val="28282265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FA593D-C627-4B78-9303-18033A33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继承的优势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6022E3-D97C-497C-9BCD-F368E2B6D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提高了代码的</a:t>
            </a:r>
            <a:r>
              <a:rPr lang="zh-CN" altLang="en-US" sz="3200" dirty="0">
                <a:solidFill>
                  <a:srgbClr val="FF0000"/>
                </a:solidFill>
              </a:rPr>
              <a:t>复用性</a:t>
            </a:r>
            <a:endParaRPr lang="en-US" altLang="zh-CN" sz="3200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提高了类的</a:t>
            </a:r>
            <a:r>
              <a:rPr lang="zh-CN" altLang="en-US" sz="3200" dirty="0">
                <a:solidFill>
                  <a:srgbClr val="FF0000"/>
                </a:solidFill>
              </a:rPr>
              <a:t>扩展性</a:t>
            </a:r>
            <a:r>
              <a:rPr lang="zh-CN" altLang="en-US" sz="3200" dirty="0"/>
              <a:t>和</a:t>
            </a:r>
            <a:r>
              <a:rPr lang="zh-CN" altLang="en-US" sz="3200" dirty="0">
                <a:solidFill>
                  <a:srgbClr val="FF0000"/>
                </a:solidFill>
              </a:rPr>
              <a:t>封装性</a:t>
            </a:r>
            <a:endParaRPr lang="en-US" altLang="zh-CN" sz="3200" dirty="0">
              <a:solidFill>
                <a:srgbClr val="FF0000"/>
              </a:solidFill>
            </a:endParaRPr>
          </a:p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为多态提供了</a:t>
            </a:r>
            <a:r>
              <a:rPr lang="zh-CN" altLang="en-US" sz="3200" dirty="0">
                <a:solidFill>
                  <a:srgbClr val="FF0000"/>
                </a:solidFill>
              </a:rPr>
              <a:t>前提</a:t>
            </a:r>
            <a:r>
              <a:rPr lang="zh-CN" altLang="en-US" sz="3200" dirty="0"/>
              <a:t>，继承是多态的基础</a:t>
            </a:r>
            <a:endParaRPr lang="en-US" altLang="zh-CN" sz="3200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继承可以通过</a:t>
            </a:r>
            <a:r>
              <a:rPr lang="zh-CN" altLang="en-US" sz="3200" dirty="0">
                <a:solidFill>
                  <a:srgbClr val="FF0000"/>
                </a:solidFill>
              </a:rPr>
              <a:t>覆盖</a:t>
            </a:r>
            <a:r>
              <a:rPr lang="zh-CN" altLang="en-US" sz="3200" dirty="0"/>
              <a:t>（而非修改超类的操作实现方式）来修改超类的功能</a:t>
            </a:r>
          </a:p>
        </p:txBody>
      </p:sp>
    </p:spTree>
    <p:extLst>
      <p:ext uri="{BB962C8B-B14F-4D97-AF65-F5344CB8AC3E}">
        <p14:creationId xmlns:p14="http://schemas.microsoft.com/office/powerpoint/2010/main" val="30524158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454A7-6C6F-44B9-B695-3CA57D50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 </a:t>
            </a:r>
            <a:r>
              <a:rPr lang="zh-CN" altLang="en-US" dirty="0"/>
              <a:t>多态性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A9347-9F43-42AE-BA99-830DECA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多态性</a:t>
            </a:r>
            <a:r>
              <a:rPr lang="zh-CN" altLang="en-US" sz="3200" dirty="0"/>
              <a:t>（</a:t>
            </a:r>
            <a:r>
              <a:rPr lang="en-US" altLang="zh-CN" sz="3200" dirty="0"/>
              <a:t>polymorphism</a:t>
            </a:r>
            <a:r>
              <a:rPr lang="zh-CN" altLang="en-US" sz="3200" dirty="0"/>
              <a:t>）：指具有许多形态的特性，具体包括如下两个含义</a:t>
            </a:r>
            <a:endParaRPr lang="en-US" altLang="zh-CN" sz="3200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sz="3200" dirty="0"/>
              <a:t>多态性是一种</a:t>
            </a:r>
            <a:r>
              <a:rPr lang="zh-CN" altLang="en-US" sz="3200" dirty="0">
                <a:solidFill>
                  <a:srgbClr val="FF0000"/>
                </a:solidFill>
              </a:rPr>
              <a:t>方法</a:t>
            </a:r>
            <a:r>
              <a:rPr lang="zh-CN" altLang="en-US" sz="3200" dirty="0"/>
              <a:t>，该方法使得在多个类中可以定义同一个</a:t>
            </a:r>
            <a:r>
              <a:rPr lang="zh-CN" altLang="en-US" sz="3200" dirty="0">
                <a:solidFill>
                  <a:srgbClr val="FF0000"/>
                </a:solidFill>
              </a:rPr>
              <a:t>操作或属性名</a:t>
            </a:r>
            <a:r>
              <a:rPr lang="zh-CN" altLang="en-US" sz="3200" dirty="0"/>
              <a:t>，并在每个类中可以有</a:t>
            </a:r>
            <a:r>
              <a:rPr lang="zh-CN" altLang="en-US" sz="3200" u="sng" dirty="0">
                <a:solidFill>
                  <a:srgbClr val="FF0000"/>
                </a:solidFill>
              </a:rPr>
              <a:t>不同的实现</a:t>
            </a:r>
            <a:endParaRPr lang="en-US" altLang="zh-CN" sz="3200" u="sng" dirty="0">
              <a:solidFill>
                <a:srgbClr val="FF0000"/>
              </a:solidFill>
            </a:endParaRPr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sz="3200" dirty="0"/>
              <a:t>多态性是一种</a:t>
            </a:r>
            <a:r>
              <a:rPr lang="zh-CN" altLang="en-US" sz="3200" dirty="0">
                <a:solidFill>
                  <a:srgbClr val="FF0000"/>
                </a:solidFill>
              </a:rPr>
              <a:t>特性</a:t>
            </a:r>
            <a:r>
              <a:rPr lang="zh-CN" altLang="en-US" sz="3200" dirty="0"/>
              <a:t>，该特性使得一个</a:t>
            </a:r>
            <a:r>
              <a:rPr lang="zh-CN" altLang="en-US" sz="3200" dirty="0">
                <a:solidFill>
                  <a:srgbClr val="FF0000"/>
                </a:solidFill>
              </a:rPr>
              <a:t>属性</a:t>
            </a:r>
            <a:r>
              <a:rPr lang="zh-CN" altLang="en-US" sz="3200" dirty="0"/>
              <a:t>或变量在不同的时期可以表示</a:t>
            </a:r>
            <a:r>
              <a:rPr lang="zh-CN" altLang="en-US" sz="3200" u="sng" dirty="0">
                <a:solidFill>
                  <a:srgbClr val="FF0000"/>
                </a:solidFill>
              </a:rPr>
              <a:t>不同类的对象</a:t>
            </a:r>
            <a:endParaRPr lang="en-US" altLang="zh-CN" sz="3200" u="sng" dirty="0">
              <a:solidFill>
                <a:srgbClr val="FF0000"/>
              </a:solidFill>
            </a:endParaRPr>
          </a:p>
          <a:p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4709156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97A549E-4412-466B-9F0D-6933490A4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982" y="245062"/>
            <a:ext cx="4955664" cy="2232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70E560D-51D6-4DC4-BC1C-C296C9D0C8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51" y="2890520"/>
            <a:ext cx="6621283" cy="360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B3A09C5-FCF7-41A9-B36E-A1B63A47FDD2}"/>
              </a:ext>
            </a:extLst>
          </p:cNvPr>
          <p:cNvSpPr txBox="1"/>
          <p:nvPr/>
        </p:nvSpPr>
        <p:spPr>
          <a:xfrm>
            <a:off x="7934960" y="1584960"/>
            <a:ext cx="37287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twoDShape.getArea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以上消息将如何执行操作？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141469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02F693-1C35-4098-9490-A2BF2D061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92480"/>
            <a:ext cx="10515600" cy="538448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 p: Polygon                       [1]</a:t>
            </a:r>
          </a:p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 t: Triangle := </a:t>
            </a: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Triangle.New</a:t>
            </a:r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 h: Hexagon := </a:t>
            </a: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Hexagon.New</a:t>
            </a:r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user says OK</a:t>
            </a:r>
          </a:p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p := t</a:t>
            </a:r>
          </a:p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else p := h</a:t>
            </a:r>
          </a:p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endif:</a:t>
            </a:r>
          </a:p>
          <a:p>
            <a:pPr marL="0" indent="0">
              <a:buNone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pPr marL="0" indent="0">
              <a:buNone/>
            </a:pP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p.getArea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                            [2]</a:t>
            </a:r>
          </a:p>
        </p:txBody>
      </p:sp>
    </p:spTree>
    <p:extLst>
      <p:ext uri="{BB962C8B-B14F-4D97-AF65-F5344CB8AC3E}">
        <p14:creationId xmlns:p14="http://schemas.microsoft.com/office/powerpoint/2010/main" val="13348792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0E0D5B-8046-499F-8680-AC754A883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多态性如何呈现？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33A80D-3A8C-4523-A79D-2CDDE57BA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不需要判断</a:t>
            </a:r>
            <a:r>
              <a:rPr lang="en-US" altLang="zh-CN" sz="3200" dirty="0" err="1"/>
              <a:t>p.getArea</a:t>
            </a:r>
            <a:r>
              <a:rPr lang="en-US" altLang="zh-CN" sz="3200" dirty="0"/>
              <a:t>()</a:t>
            </a:r>
            <a:r>
              <a:rPr lang="zh-CN" altLang="en-US" sz="3200" dirty="0"/>
              <a:t>执行的是哪个</a:t>
            </a:r>
            <a:r>
              <a:rPr lang="en-US" altLang="zh-CN" sz="3200" dirty="0" err="1"/>
              <a:t>getArea</a:t>
            </a:r>
            <a:r>
              <a:rPr lang="en-US" altLang="zh-CN" sz="3200" dirty="0"/>
              <a:t>()</a:t>
            </a:r>
            <a:r>
              <a:rPr lang="zh-CN" altLang="en-US" sz="3200" dirty="0"/>
              <a:t>方法，目标对象知道如何给出面积，这是典型的实现隐藏。针对不同类的对象，</a:t>
            </a:r>
            <a:r>
              <a:rPr lang="en-US" altLang="zh-CN" sz="3200" dirty="0" err="1"/>
              <a:t>getArea</a:t>
            </a:r>
            <a:r>
              <a:rPr lang="en-US" altLang="zh-CN" sz="3200" dirty="0"/>
              <a:t>()</a:t>
            </a:r>
            <a:r>
              <a:rPr lang="zh-CN" altLang="en-US" sz="3200" dirty="0"/>
              <a:t>操作的实现方式不同，因而</a:t>
            </a:r>
            <a:r>
              <a:rPr lang="en-US" altLang="zh-CN" sz="3200" dirty="0" err="1"/>
              <a:t>getArea</a:t>
            </a:r>
            <a:r>
              <a:rPr lang="en-US" altLang="zh-CN" sz="3200" dirty="0"/>
              <a:t>()</a:t>
            </a:r>
            <a:r>
              <a:rPr lang="zh-CN" altLang="en-US" sz="3200" dirty="0"/>
              <a:t>是在</a:t>
            </a:r>
            <a:r>
              <a:rPr lang="zh-CN" altLang="en-US" sz="3200" dirty="0">
                <a:solidFill>
                  <a:srgbClr val="FF0000"/>
                </a:solidFill>
              </a:rPr>
              <a:t>多个类</a:t>
            </a:r>
            <a:r>
              <a:rPr lang="zh-CN" altLang="en-US" sz="3200" dirty="0"/>
              <a:t>中定义的名称相同的操作</a:t>
            </a:r>
            <a:endParaRPr lang="en-US" altLang="zh-CN" sz="3200" dirty="0"/>
          </a:p>
          <a:p>
            <a:r>
              <a:rPr lang="zh-CN" altLang="en-US" sz="3200" dirty="0"/>
              <a:t>变量</a:t>
            </a:r>
            <a:r>
              <a:rPr lang="en-US" altLang="zh-CN" sz="3200" dirty="0"/>
              <a:t>p</a:t>
            </a:r>
            <a:r>
              <a:rPr lang="zh-CN" altLang="en-US" sz="3200" dirty="0"/>
              <a:t>提供了多态性的安全约束，且可以表示为</a:t>
            </a:r>
            <a:r>
              <a:rPr lang="zh-CN" altLang="en-US" sz="3200" dirty="0">
                <a:solidFill>
                  <a:srgbClr val="FF0000"/>
                </a:solidFill>
              </a:rPr>
              <a:t>几个不同类的对象</a:t>
            </a:r>
            <a:r>
              <a:rPr lang="zh-CN" altLang="en-US" sz="3200" dirty="0"/>
              <a:t>，诸如</a:t>
            </a:r>
            <a:r>
              <a:rPr lang="en-US" altLang="zh-CN" sz="3200" dirty="0"/>
              <a:t>Triangle</a:t>
            </a:r>
            <a:r>
              <a:rPr lang="zh-CN" altLang="en-US" sz="3200" dirty="0"/>
              <a:t>和</a:t>
            </a:r>
            <a:r>
              <a:rPr lang="en-US" altLang="zh-CN" sz="3200" dirty="0"/>
              <a:t>Hexagon</a:t>
            </a:r>
            <a:r>
              <a:rPr lang="zh-CN" altLang="en-US" sz="3200" dirty="0"/>
              <a:t>或其它</a:t>
            </a:r>
            <a:r>
              <a:rPr lang="en-US" altLang="zh-CN" sz="3200" dirty="0"/>
              <a:t>Polygon</a:t>
            </a:r>
          </a:p>
          <a:p>
            <a:r>
              <a:rPr lang="zh-CN" altLang="en-US" sz="3200" dirty="0"/>
              <a:t>面向对象环境中经常通过</a:t>
            </a:r>
            <a:r>
              <a:rPr lang="zh-CN" altLang="en-US" sz="3200" dirty="0">
                <a:solidFill>
                  <a:srgbClr val="FF0000"/>
                </a:solidFill>
              </a:rPr>
              <a:t>动态绑定</a:t>
            </a:r>
            <a:r>
              <a:rPr lang="zh-CN" altLang="en-US" sz="3200" dirty="0"/>
              <a:t>（</a:t>
            </a:r>
            <a:r>
              <a:rPr lang="en-US" altLang="zh-CN" sz="3200" dirty="0"/>
              <a:t>dynamic binding</a:t>
            </a:r>
            <a:r>
              <a:rPr lang="zh-CN" altLang="en-US" sz="3200" dirty="0"/>
              <a:t>）实现多态性，它是在运行时而非编译时确定被执行代码的技术</a:t>
            </a:r>
            <a:endParaRPr lang="en-US" altLang="zh-CN" sz="3200" dirty="0"/>
          </a:p>
          <a:p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571567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425F82-BE72-4A2A-A19E-3B068263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覆盖与重载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A58603-B134-419D-A95E-1B2CA95F6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18260" cy="4351338"/>
          </a:xfrm>
        </p:spPr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覆盖</a:t>
            </a:r>
            <a:r>
              <a:rPr lang="zh-CN" altLang="en-US" sz="3200" dirty="0"/>
              <a:t>（</a:t>
            </a:r>
            <a:r>
              <a:rPr lang="en-US" altLang="zh-CN" sz="3200" dirty="0"/>
              <a:t>override</a:t>
            </a:r>
            <a:r>
              <a:rPr lang="zh-CN" altLang="en-US" sz="3200" dirty="0"/>
              <a:t>）：超类定义的方法，在其子类中被</a:t>
            </a:r>
            <a:r>
              <a:rPr lang="zh-CN" altLang="en-US" sz="3200" dirty="0">
                <a:solidFill>
                  <a:srgbClr val="FF0000"/>
                </a:solidFill>
              </a:rPr>
              <a:t>重新定义</a:t>
            </a:r>
            <a:endParaRPr lang="en-US" altLang="zh-CN" sz="3200" dirty="0">
              <a:solidFill>
                <a:srgbClr val="FF0000"/>
              </a:solidFill>
            </a:endParaRPr>
          </a:p>
          <a:p>
            <a:pPr lvl="1"/>
            <a:r>
              <a:rPr lang="zh-CN" altLang="en-US" sz="2800" dirty="0"/>
              <a:t>例如</a:t>
            </a:r>
            <a:r>
              <a:rPr lang="en-US" altLang="zh-CN" sz="2800" dirty="0"/>
              <a:t>Polygon</a:t>
            </a:r>
            <a:r>
              <a:rPr lang="zh-CN" altLang="en-US" sz="2800" dirty="0"/>
              <a:t>定义的</a:t>
            </a:r>
            <a:r>
              <a:rPr lang="en-US" altLang="zh-CN" sz="2800" dirty="0" err="1"/>
              <a:t>getArea</a:t>
            </a:r>
            <a:r>
              <a:rPr lang="en-US" altLang="zh-CN" sz="2800" dirty="0"/>
              <a:t>()</a:t>
            </a:r>
            <a:r>
              <a:rPr lang="zh-CN" altLang="en-US" sz="2800" dirty="0"/>
              <a:t>在</a:t>
            </a:r>
            <a:r>
              <a:rPr lang="en-US" altLang="zh-CN" sz="2800" dirty="0"/>
              <a:t>Triangle</a:t>
            </a:r>
            <a:r>
              <a:rPr lang="zh-CN" altLang="en-US" sz="2800" dirty="0"/>
              <a:t>中被覆盖</a:t>
            </a:r>
            <a:endParaRPr lang="en-US" altLang="zh-CN" sz="2800" dirty="0"/>
          </a:p>
          <a:p>
            <a:pPr lvl="1"/>
            <a:r>
              <a:rPr lang="zh-CN" altLang="en-US" sz="2800" dirty="0"/>
              <a:t>偶尔可以通过重定义它返回错误，来取消超类的一个操作</a:t>
            </a:r>
            <a:endParaRPr lang="en-US" altLang="zh-CN" sz="28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重载</a:t>
            </a:r>
            <a:r>
              <a:rPr lang="zh-CN" altLang="en-US" sz="3200" dirty="0"/>
              <a:t>（</a:t>
            </a:r>
            <a:r>
              <a:rPr lang="en-US" altLang="zh-CN" sz="3200" dirty="0"/>
              <a:t>overloading</a:t>
            </a:r>
            <a:r>
              <a:rPr lang="zh-CN" altLang="en-US" sz="3200" dirty="0"/>
              <a:t>）：同一个类中定义的几个操作具有</a:t>
            </a:r>
            <a:r>
              <a:rPr lang="zh-CN" altLang="en-US" sz="3200" dirty="0">
                <a:solidFill>
                  <a:srgbClr val="FF0000"/>
                </a:solidFill>
              </a:rPr>
              <a:t>相同的名字</a:t>
            </a:r>
            <a:r>
              <a:rPr lang="zh-CN" altLang="en-US" sz="3200" dirty="0"/>
              <a:t>或符号，因而重载要求在运行时通过</a:t>
            </a:r>
            <a:r>
              <a:rPr lang="zh-CN" altLang="en-US" sz="3200" dirty="0">
                <a:solidFill>
                  <a:srgbClr val="FF0000"/>
                </a:solidFill>
              </a:rPr>
              <a:t>消息参数</a:t>
            </a:r>
            <a:r>
              <a:rPr lang="zh-CN" altLang="en-US" sz="3200" dirty="0"/>
              <a:t>来选择制定的操作</a:t>
            </a:r>
            <a:endParaRPr lang="en-US" altLang="zh-CN" sz="3200" dirty="0"/>
          </a:p>
          <a:p>
            <a:pPr lvl="1"/>
            <a:r>
              <a:rPr lang="en-US" altLang="zh-CN" sz="2800" dirty="0"/>
              <a:t>1a.product1.markdown()  vs 1b.product1.markdown(Percentage)</a:t>
            </a:r>
          </a:p>
          <a:p>
            <a:pPr lvl="1"/>
            <a:r>
              <a:rPr lang="en-US" altLang="zh-CN" sz="2800" dirty="0"/>
              <a:t>2a.matrix1</a:t>
            </a:r>
            <a:r>
              <a:rPr lang="zh-CN" altLang="en-US" sz="2800" dirty="0"/>
              <a:t>*</a:t>
            </a:r>
            <a:r>
              <a:rPr lang="en-US" altLang="zh-CN" sz="2800" dirty="0" err="1"/>
              <a:t>i</a:t>
            </a:r>
            <a:r>
              <a:rPr lang="en-US" altLang="zh-CN" sz="2800" dirty="0"/>
              <a:t> vs 2b.matrix1*matrix2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466594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454A7-6C6F-44B9-B695-3CA57D50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9 </a:t>
            </a:r>
            <a:r>
              <a:rPr lang="zh-CN" altLang="en-US" dirty="0"/>
              <a:t>一般性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A9347-9F43-42AE-BA99-830DECA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一般性（</a:t>
            </a:r>
            <a:r>
              <a:rPr lang="en-US" altLang="zh-CN" sz="3200" dirty="0"/>
              <a:t>genericity</a:t>
            </a:r>
            <a:r>
              <a:rPr lang="zh-CN" altLang="en-US" sz="3200" dirty="0"/>
              <a:t>）：指一个或多个类内部使用的结构，仅在运行其实例对象时才提供</a:t>
            </a:r>
            <a:endParaRPr lang="en-US" altLang="zh-CN" sz="3200" dirty="0"/>
          </a:p>
          <a:p>
            <a:r>
              <a:rPr lang="zh-CN" altLang="en-US" sz="3200" dirty="0"/>
              <a:t>在面向对象中，通常设计容器类在某些复杂结构中保存对象</a:t>
            </a:r>
            <a:endParaRPr lang="en-US" altLang="zh-CN" sz="3200" dirty="0"/>
          </a:p>
          <a:p>
            <a:r>
              <a:rPr lang="zh-CN" altLang="en-US" sz="3200" dirty="0"/>
              <a:t>一般性允许</a:t>
            </a:r>
            <a:r>
              <a:rPr lang="zh-CN" altLang="en-US" sz="3200" dirty="0">
                <a:solidFill>
                  <a:srgbClr val="FF0000"/>
                </a:solidFill>
              </a:rPr>
              <a:t>参数化类</a:t>
            </a:r>
            <a:r>
              <a:rPr lang="zh-CN" altLang="en-US" sz="3200" dirty="0"/>
              <a:t>，以类作为参数实例化一个对象。 容器类作为框架类等到</a:t>
            </a:r>
            <a:r>
              <a:rPr lang="zh-CN" altLang="en-US" sz="3200" u="sng" dirty="0">
                <a:solidFill>
                  <a:srgbClr val="FF0000"/>
                </a:solidFill>
              </a:rPr>
              <a:t>运行时</a:t>
            </a:r>
            <a:r>
              <a:rPr lang="zh-CN" altLang="en-US" sz="3200" dirty="0"/>
              <a:t>再增添具体内容。参数化类具有复制程序的优点，但没有复制维护开销</a:t>
            </a:r>
            <a:endParaRPr lang="en-US" altLang="zh-CN" sz="3200" dirty="0"/>
          </a:p>
          <a:p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478625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2BC1CF5-415C-4DAE-B2C2-A8BF9A1D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6C651D0D-A2E7-46B3-BEEA-71161FCA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CBEA7DB-1BAC-4A39-817B-82928B7F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EADF9EA0-3A2A-4F0A-9C86-FBAB53E9C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A30A2C81-7CE8-4A85-9E15-548E7F466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 </a:t>
            </a:r>
            <a:r>
              <a:rPr lang="zh-CN" alt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面向对象概述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6518" y="1518980"/>
            <a:ext cx="3966906" cy="39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91375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815" y="2092960"/>
            <a:ext cx="6409905" cy="177775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CN" altLang="en-US" dirty="0"/>
              <a:t>二</a:t>
            </a:r>
            <a:r>
              <a:rPr lang="zh-CN" alt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、</a:t>
            </a:r>
            <a:r>
              <a:rPr lang="en-US" altLang="zh-CN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UML</a:t>
            </a:r>
            <a:r>
              <a:rPr lang="zh-CN" alt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：类符号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3046" y="1209578"/>
            <a:ext cx="4055897" cy="4055897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6498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F7F53-E888-4A1D-8629-5D065ECCA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EB807-F267-4108-ACF8-EA38B6FC7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sz="3200" dirty="0"/>
              <a:t>UML</a:t>
            </a:r>
            <a:r>
              <a:rPr lang="zh-CN" altLang="en-US" sz="3200" dirty="0"/>
              <a:t>概述</a:t>
            </a:r>
            <a:endParaRPr lang="en-US" altLang="zh-CN" sz="3200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/>
              <a:t>类符号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0085464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2BC1CF5-415C-4DAE-B2C2-A8BF9A1D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6C651D0D-A2E7-46B3-BEEA-71161FCA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CBEA7DB-1BAC-4A39-817B-82928B7F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EADF9EA0-3A2A-4F0A-9C86-FBAB53E9C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A30A2C81-7CE8-4A85-9E15-548E7F466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 UML</a:t>
            </a:r>
            <a:r>
              <a:rPr lang="zh-CN" alt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概述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6518" y="1518980"/>
            <a:ext cx="3966906" cy="39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652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665A0-26E8-4E14-865D-081EDDB53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面向对象和</a:t>
            </a:r>
            <a:r>
              <a:rPr lang="en-US" altLang="zh-CN" dirty="0"/>
              <a:t>UML</a:t>
            </a:r>
            <a:r>
              <a:rPr lang="zh-CN" altLang="en-US" dirty="0"/>
              <a:t>的历史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C3263E-3412-439B-8AD8-0064615F4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编写代码 </a:t>
            </a:r>
            <a:r>
              <a:rPr lang="en-US" altLang="zh-CN" sz="3200" dirty="0"/>
              <a:t>– </a:t>
            </a:r>
            <a:r>
              <a:rPr lang="zh-CN" altLang="en-US" sz="3200" dirty="0"/>
              <a:t>软件设计 </a:t>
            </a:r>
            <a:r>
              <a:rPr lang="en-US" altLang="zh-CN" sz="3200" dirty="0"/>
              <a:t>– </a:t>
            </a:r>
            <a:r>
              <a:rPr lang="zh-CN" altLang="en-US" sz="3200" dirty="0"/>
              <a:t>严谨的分析方法</a:t>
            </a:r>
            <a:endParaRPr lang="en-US" altLang="zh-CN" sz="3200" dirty="0"/>
          </a:p>
          <a:p>
            <a:r>
              <a:rPr lang="zh-CN" altLang="en-US" sz="3200" dirty="0"/>
              <a:t>如何提高软件的</a:t>
            </a:r>
            <a:r>
              <a:rPr lang="zh-CN" altLang="en-US" sz="3200" dirty="0">
                <a:solidFill>
                  <a:srgbClr val="FF0000"/>
                </a:solidFill>
              </a:rPr>
              <a:t>可重用性</a:t>
            </a:r>
            <a:r>
              <a:rPr lang="zh-CN" altLang="en-US" sz="3200" dirty="0"/>
              <a:t>？</a:t>
            </a:r>
            <a:endParaRPr lang="en-US" altLang="zh-CN" sz="3200" dirty="0"/>
          </a:p>
          <a:p>
            <a:r>
              <a:rPr lang="zh-CN" altLang="en-US" sz="3200" dirty="0"/>
              <a:t>面向对象编程 </a:t>
            </a:r>
            <a:r>
              <a:rPr lang="en-US" altLang="zh-CN" sz="3200" dirty="0"/>
              <a:t>– </a:t>
            </a:r>
            <a:r>
              <a:rPr lang="zh-CN" altLang="en-US" sz="3200" dirty="0"/>
              <a:t>面向对象数据库管理系统 </a:t>
            </a:r>
            <a:r>
              <a:rPr lang="en-US" altLang="zh-CN" sz="3200" dirty="0"/>
              <a:t>– </a:t>
            </a:r>
            <a:r>
              <a:rPr lang="zh-CN" altLang="en-US" sz="3200" dirty="0"/>
              <a:t>面向对象</a:t>
            </a:r>
            <a:r>
              <a:rPr lang="zh-CN" altLang="en-US" sz="3200" dirty="0">
                <a:solidFill>
                  <a:srgbClr val="FF0000"/>
                </a:solidFill>
              </a:rPr>
              <a:t>建模工具</a:t>
            </a: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面向对象不太强调编程（重用性意味着减少新代码），但</a:t>
            </a:r>
            <a:r>
              <a:rPr lang="zh-CN" altLang="en-US" sz="3200" dirty="0">
                <a:solidFill>
                  <a:srgbClr val="FF0000"/>
                </a:solidFill>
              </a:rPr>
              <a:t>需求分析</a:t>
            </a:r>
            <a:r>
              <a:rPr lang="zh-CN" altLang="en-US" sz="3200" dirty="0"/>
              <a:t>变得更加重要</a:t>
            </a:r>
            <a:endParaRPr lang="en-US" altLang="zh-CN" sz="3200" dirty="0"/>
          </a:p>
          <a:p>
            <a:r>
              <a:rPr lang="zh-CN" altLang="en-US" sz="3200" dirty="0"/>
              <a:t>统一建模语言（</a:t>
            </a:r>
            <a:r>
              <a:rPr lang="en-US" altLang="zh-CN" sz="3200" dirty="0"/>
              <a:t>unified modeling language, UML</a:t>
            </a:r>
            <a:r>
              <a:rPr lang="zh-CN" altLang="en-US" sz="3200" dirty="0"/>
              <a:t>）广泛运用于</a:t>
            </a:r>
            <a:r>
              <a:rPr lang="zh-CN" altLang="en-US" sz="3200" dirty="0">
                <a:solidFill>
                  <a:srgbClr val="FF0000"/>
                </a:solidFill>
              </a:rPr>
              <a:t>需求分析和软件设计</a:t>
            </a:r>
          </a:p>
        </p:txBody>
      </p:sp>
    </p:spTree>
    <p:extLst>
      <p:ext uri="{BB962C8B-B14F-4D97-AF65-F5344CB8AC3E}">
        <p14:creationId xmlns:p14="http://schemas.microsoft.com/office/powerpoint/2010/main" val="13807408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665A0-26E8-4E14-865D-081EDDB53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UML</a:t>
            </a:r>
            <a:r>
              <a:rPr lang="zh-CN" altLang="en-US" dirty="0"/>
              <a:t>是什么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C3263E-3412-439B-8AD8-0064615F4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UML</a:t>
            </a:r>
            <a:r>
              <a:rPr lang="zh-CN" altLang="en-US" sz="3200" dirty="0"/>
              <a:t>以</a:t>
            </a:r>
            <a:r>
              <a:rPr lang="zh-CN" altLang="en-US" sz="3200" dirty="0">
                <a:solidFill>
                  <a:srgbClr val="FF0000"/>
                </a:solidFill>
              </a:rPr>
              <a:t>图形方式</a:t>
            </a:r>
            <a:r>
              <a:rPr lang="zh-CN" altLang="en-US" sz="3200" dirty="0"/>
              <a:t>表现典型的面向对象系统的整个结构，这些图包括：类图、时序图、状态图等</a:t>
            </a:r>
            <a:endParaRPr lang="en-US" altLang="zh-CN" sz="3200" dirty="0"/>
          </a:p>
          <a:p>
            <a:r>
              <a:rPr lang="en-US" altLang="zh-CN" sz="3200" dirty="0"/>
              <a:t>UML</a:t>
            </a:r>
            <a:r>
              <a:rPr lang="zh-CN" altLang="en-US" sz="3200" dirty="0"/>
              <a:t>不试图取代类和它们的方法文本形式的定义。相反，它提供</a:t>
            </a:r>
            <a:r>
              <a:rPr lang="zh-CN" altLang="en-US" sz="3200" dirty="0">
                <a:solidFill>
                  <a:srgbClr val="FF0000"/>
                </a:solidFill>
              </a:rPr>
              <a:t>图形框架</a:t>
            </a:r>
            <a:r>
              <a:rPr lang="zh-CN" altLang="en-US" sz="3200" dirty="0"/>
              <a:t>来</a:t>
            </a:r>
            <a:r>
              <a:rPr lang="zh-CN" altLang="en-US" sz="3200" dirty="0">
                <a:solidFill>
                  <a:srgbClr val="FF0000"/>
                </a:solidFill>
              </a:rPr>
              <a:t>组织设计结构</a:t>
            </a:r>
            <a:r>
              <a:rPr lang="zh-CN" altLang="en-US" sz="3200" dirty="0"/>
              <a:t>，然后通过恰当的文本定义每个结构</a:t>
            </a:r>
          </a:p>
        </p:txBody>
      </p:sp>
    </p:spTree>
    <p:extLst>
      <p:ext uri="{BB962C8B-B14F-4D97-AF65-F5344CB8AC3E}">
        <p14:creationId xmlns:p14="http://schemas.microsoft.com/office/powerpoint/2010/main" val="42923980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665A0-26E8-4E14-865D-081EDDB53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UML</a:t>
            </a:r>
            <a:r>
              <a:rPr lang="zh-CN" altLang="en-US" dirty="0"/>
              <a:t>作者的开发目标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C3263E-3412-439B-8AD8-0064615F4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提供给用户一个乐于使用和表达的</a:t>
            </a:r>
            <a:r>
              <a:rPr lang="zh-CN" altLang="en-US" sz="3200" dirty="0">
                <a:solidFill>
                  <a:srgbClr val="FF0000"/>
                </a:solidFill>
              </a:rPr>
              <a:t>可视化建模语言</a:t>
            </a:r>
            <a:r>
              <a:rPr lang="zh-CN" altLang="en-US" sz="3200" dirty="0"/>
              <a:t>，使他们能够</a:t>
            </a:r>
            <a:r>
              <a:rPr lang="zh-CN" altLang="en-US" sz="3200" dirty="0">
                <a:solidFill>
                  <a:srgbClr val="FF0000"/>
                </a:solidFill>
              </a:rPr>
              <a:t>开发和彼此交流</a:t>
            </a:r>
            <a:r>
              <a:rPr lang="zh-CN" altLang="en-US" sz="3200" dirty="0"/>
              <a:t>有意义的模型</a:t>
            </a:r>
            <a:endParaRPr lang="en-US" altLang="zh-CN" sz="3200" dirty="0"/>
          </a:p>
          <a:p>
            <a:r>
              <a:rPr lang="zh-CN" altLang="en-US" sz="3200" dirty="0"/>
              <a:t>提供扩展、定制机制来扩充核心概念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独立于</a:t>
            </a:r>
            <a:r>
              <a:rPr lang="zh-CN" altLang="en-US" sz="3200" dirty="0"/>
              <a:t>特定开发语言和开发过程</a:t>
            </a:r>
            <a:endParaRPr lang="en-US" altLang="zh-CN" sz="3200" dirty="0"/>
          </a:p>
          <a:p>
            <a:r>
              <a:rPr lang="zh-CN" altLang="en-US" sz="3200" dirty="0"/>
              <a:t>提供了解建模语言的基本手段（易懂、易学）</a:t>
            </a:r>
            <a:endParaRPr lang="en-US" altLang="zh-CN" sz="3200" dirty="0"/>
          </a:p>
          <a:p>
            <a:r>
              <a:rPr lang="zh-CN" altLang="en-US" sz="3200" dirty="0"/>
              <a:t>推动</a:t>
            </a:r>
            <a:r>
              <a:rPr lang="en-US" altLang="zh-CN" sz="3200" dirty="0"/>
              <a:t>OO</a:t>
            </a:r>
            <a:r>
              <a:rPr lang="zh-CN" altLang="en-US" sz="3200" dirty="0"/>
              <a:t>工具市场的成长（互操作性）</a:t>
            </a:r>
            <a:endParaRPr lang="en-US" altLang="zh-CN" sz="3200" dirty="0"/>
          </a:p>
          <a:p>
            <a:r>
              <a:rPr lang="zh-CN" altLang="en-US" sz="3200" dirty="0"/>
              <a:t>支持更高层开发概念，如协同、框架、模式和构件</a:t>
            </a:r>
            <a:endParaRPr lang="en-US" altLang="zh-CN" sz="3200" dirty="0"/>
          </a:p>
          <a:p>
            <a:r>
              <a:rPr lang="zh-CN" altLang="en-US" sz="3200" dirty="0"/>
              <a:t>最佳实践经验的集成</a:t>
            </a:r>
            <a:endParaRPr lang="en-US" altLang="zh-CN" sz="3200" dirty="0"/>
          </a:p>
          <a:p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88390620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E391C3-CA26-4465-807C-C9BCC3017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学习方式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8771D8-344D-4186-9CC9-6DC5BC6FB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案例</a:t>
            </a:r>
            <a:r>
              <a:rPr lang="zh-CN" altLang="en-US" sz="3200" dirty="0"/>
              <a:t>导向：新冠肺炎传播的仿真系统</a:t>
            </a:r>
            <a:endParaRPr lang="en-US" altLang="zh-CN" sz="3200" dirty="0"/>
          </a:p>
          <a:p>
            <a:r>
              <a:rPr lang="zh-CN" altLang="en-US" sz="3200" dirty="0"/>
              <a:t>注重</a:t>
            </a:r>
            <a:r>
              <a:rPr lang="en-US" altLang="zh-CN" sz="3200" dirty="0">
                <a:solidFill>
                  <a:srgbClr val="FF0000"/>
                </a:solidFill>
              </a:rPr>
              <a:t>OOD</a:t>
            </a:r>
            <a:r>
              <a:rPr lang="zh-CN" altLang="en-US" sz="3200" dirty="0">
                <a:solidFill>
                  <a:srgbClr val="FF0000"/>
                </a:solidFill>
              </a:rPr>
              <a:t>分析</a:t>
            </a: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动手</a:t>
            </a:r>
            <a:r>
              <a:rPr lang="zh-CN" altLang="en-US" sz="3200" dirty="0">
                <a:solidFill>
                  <a:srgbClr val="FF0000"/>
                </a:solidFill>
              </a:rPr>
              <a:t>实践</a:t>
            </a:r>
            <a:r>
              <a:rPr lang="zh-CN" altLang="en-US" sz="3200" dirty="0"/>
              <a:t>：使用</a:t>
            </a:r>
            <a:r>
              <a:rPr lang="en-US" altLang="zh-CN" sz="3200" dirty="0" err="1"/>
              <a:t>PlantUML</a:t>
            </a:r>
            <a:r>
              <a:rPr lang="zh-CN" altLang="en-US" sz="3200" dirty="0"/>
              <a:t>网页版（</a:t>
            </a:r>
            <a:r>
              <a:rPr lang="en-US" altLang="zh-CN" sz="3200" dirty="0">
                <a:hlinkClick r:id="rId2"/>
              </a:rPr>
              <a:t>http://www.plantuml.com/plantuml/uml/SyfFKj2rKt3CoKnELR1Io4ZDoSa70000</a:t>
            </a:r>
            <a:r>
              <a:rPr lang="zh-CN" altLang="en-US" sz="3200" dirty="0"/>
              <a:t>）动手实践，撰写简易</a:t>
            </a:r>
            <a:r>
              <a:rPr lang="zh-CN" altLang="en-US" sz="3200" dirty="0">
                <a:solidFill>
                  <a:srgbClr val="FF0000"/>
                </a:solidFill>
              </a:rPr>
              <a:t>代码</a:t>
            </a:r>
            <a:r>
              <a:rPr lang="zh-CN" altLang="en-US" sz="3200" dirty="0"/>
              <a:t>并生成</a:t>
            </a:r>
            <a:r>
              <a:rPr lang="en-US" altLang="zh-CN" sz="3200" dirty="0" err="1"/>
              <a:t>png</a:t>
            </a:r>
            <a:r>
              <a:rPr lang="zh-CN" altLang="en-US" sz="3200" dirty="0"/>
              <a:t>或</a:t>
            </a:r>
            <a:r>
              <a:rPr lang="en-US" altLang="zh-CN" sz="3200" dirty="0" err="1"/>
              <a:t>svg</a:t>
            </a:r>
            <a:r>
              <a:rPr lang="zh-CN" altLang="en-US" sz="3200" dirty="0"/>
              <a:t>图片 （</a:t>
            </a:r>
            <a:r>
              <a:rPr lang="zh-CN" altLang="en-US" sz="3200" u="sng" dirty="0"/>
              <a:t>关于为什么使用代码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1256600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2BC1CF5-415C-4DAE-B2C2-A8BF9A1D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6C651D0D-A2E7-46B3-BEEA-71161FCA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CBEA7DB-1BAC-4A39-817B-82928B7F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EADF9EA0-3A2A-4F0A-9C86-FBAB53E9C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A30A2C81-7CE8-4A85-9E15-548E7F466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dirty="0">
                <a:solidFill>
                  <a:srgbClr val="FFFFFF"/>
                </a:solidFill>
              </a:rPr>
              <a:t>2</a:t>
            </a:r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zh-CN" alt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类符号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6518" y="1518980"/>
            <a:ext cx="3966906" cy="39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1396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145342-9C26-428A-8FE0-0CE88D73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类和对象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1B94AD-DAF2-49AD-860F-9F988FF0C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采用</a:t>
            </a:r>
            <a:r>
              <a:rPr lang="zh-CN" altLang="en-US" sz="3200" dirty="0">
                <a:solidFill>
                  <a:srgbClr val="FF0000"/>
                </a:solidFill>
              </a:rPr>
              <a:t>三栏结构</a:t>
            </a:r>
            <a:r>
              <a:rPr lang="zh-CN" altLang="en-US" sz="3200" dirty="0"/>
              <a:t>表示</a:t>
            </a:r>
            <a:endParaRPr lang="en-US" altLang="zh-CN" sz="3200" dirty="0"/>
          </a:p>
          <a:p>
            <a:pPr lvl="1"/>
            <a:r>
              <a:rPr lang="zh-CN" altLang="en-US" sz="3200" dirty="0"/>
              <a:t>上层栏：类名（及说明信息）</a:t>
            </a:r>
            <a:endParaRPr lang="en-US" altLang="zh-CN" sz="3200" dirty="0"/>
          </a:p>
          <a:p>
            <a:pPr lvl="1"/>
            <a:r>
              <a:rPr lang="zh-CN" altLang="en-US" sz="3200" dirty="0"/>
              <a:t>中层栏：属性</a:t>
            </a:r>
            <a:endParaRPr lang="en-US" altLang="zh-CN" sz="3200" dirty="0"/>
          </a:p>
          <a:p>
            <a:pPr lvl="1"/>
            <a:r>
              <a:rPr lang="zh-CN" altLang="en-US" sz="3200" dirty="0"/>
              <a:t>下层栏：操作</a:t>
            </a:r>
            <a:endParaRPr lang="en-US" altLang="zh-CN" sz="3200" dirty="0"/>
          </a:p>
          <a:p>
            <a:r>
              <a:rPr lang="zh-CN" altLang="en-US" sz="3200" dirty="0"/>
              <a:t>类与对象的差异</a:t>
            </a:r>
            <a:endParaRPr lang="en-US" altLang="zh-CN" sz="3200" dirty="0"/>
          </a:p>
          <a:p>
            <a:pPr lvl="1"/>
            <a:r>
              <a:rPr lang="zh-CN" altLang="en-US" sz="3200" dirty="0"/>
              <a:t>类名通常加粗；对象名通常加下划线，且标识属于哪一类</a:t>
            </a:r>
            <a:endParaRPr lang="en-US" altLang="zh-CN" sz="3200" dirty="0"/>
          </a:p>
          <a:p>
            <a:pPr lvl="1"/>
            <a:r>
              <a:rPr lang="zh-CN" altLang="en-US" sz="3200" dirty="0"/>
              <a:t>对象没有类属性和类操作</a:t>
            </a:r>
          </a:p>
        </p:txBody>
      </p:sp>
    </p:spTree>
    <p:extLst>
      <p:ext uri="{BB962C8B-B14F-4D97-AF65-F5344CB8AC3E}">
        <p14:creationId xmlns:p14="http://schemas.microsoft.com/office/powerpoint/2010/main" val="23276709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77DECEA-02B8-42C0-A971-D916C3480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786" y="1472293"/>
            <a:ext cx="7205900" cy="216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F2B38CD-53AC-4BED-A202-3449E59357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546" y="4131968"/>
            <a:ext cx="7196895" cy="216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6CA5ACB-1FD3-40DC-9F32-4EEFF0B0EF48}"/>
              </a:ext>
            </a:extLst>
          </p:cNvPr>
          <p:cNvSpPr txBox="1"/>
          <p:nvPr/>
        </p:nvSpPr>
        <p:spPr>
          <a:xfrm flipH="1">
            <a:off x="642619" y="1533253"/>
            <a:ext cx="2601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上层栏：名称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3D7C0D3-6F4B-49BE-8C99-1F943FF700FB}"/>
              </a:ext>
            </a:extLst>
          </p:cNvPr>
          <p:cNvSpPr txBox="1"/>
          <p:nvPr/>
        </p:nvSpPr>
        <p:spPr>
          <a:xfrm flipH="1">
            <a:off x="642618" y="2437493"/>
            <a:ext cx="2601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中层栏：属性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1A430C-A196-4085-9E6E-49C142181332}"/>
              </a:ext>
            </a:extLst>
          </p:cNvPr>
          <p:cNvSpPr txBox="1"/>
          <p:nvPr/>
        </p:nvSpPr>
        <p:spPr>
          <a:xfrm flipH="1">
            <a:off x="642617" y="3341733"/>
            <a:ext cx="2601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下层栏：操作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FDEB6A80-FA11-4444-A505-2F3888789337}"/>
              </a:ext>
            </a:extLst>
          </p:cNvPr>
          <p:cNvCxnSpPr>
            <a:stCxn id="6" idx="1"/>
          </p:cNvCxnSpPr>
          <p:nvPr/>
        </p:nvCxnSpPr>
        <p:spPr>
          <a:xfrm>
            <a:off x="3243664" y="1794863"/>
            <a:ext cx="812716" cy="2616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7B656916-57A1-4FA1-BE97-F62CCD5AA60B}"/>
              </a:ext>
            </a:extLst>
          </p:cNvPr>
          <p:cNvCxnSpPr>
            <a:cxnSpLocks/>
            <a:stCxn id="7" idx="1"/>
          </p:cNvCxnSpPr>
          <p:nvPr/>
        </p:nvCxnSpPr>
        <p:spPr>
          <a:xfrm>
            <a:off x="3243663" y="2699103"/>
            <a:ext cx="81271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376D33D-E394-4FE0-9FAC-EDE20647FBCA}"/>
              </a:ext>
            </a:extLst>
          </p:cNvPr>
          <p:cNvCxnSpPr>
            <a:cxnSpLocks/>
            <a:stCxn id="8" idx="1"/>
          </p:cNvCxnSpPr>
          <p:nvPr/>
        </p:nvCxnSpPr>
        <p:spPr>
          <a:xfrm flipV="1">
            <a:off x="3243662" y="3256373"/>
            <a:ext cx="812718" cy="34697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15BAA262-F630-44B5-A315-1FE9EC3941CD}"/>
              </a:ext>
            </a:extLst>
          </p:cNvPr>
          <p:cNvSpPr txBox="1"/>
          <p:nvPr/>
        </p:nvSpPr>
        <p:spPr>
          <a:xfrm flipH="1">
            <a:off x="871218" y="5293360"/>
            <a:ext cx="1783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实例对象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8817CDA-F5BF-446F-96CF-5DC0A237D70E}"/>
              </a:ext>
            </a:extLst>
          </p:cNvPr>
          <p:cNvSpPr txBox="1"/>
          <p:nvPr/>
        </p:nvSpPr>
        <p:spPr>
          <a:xfrm flipH="1">
            <a:off x="3373118" y="449398"/>
            <a:ext cx="1783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类</a:t>
            </a:r>
          </a:p>
        </p:txBody>
      </p:sp>
    </p:spTree>
    <p:extLst>
      <p:ext uri="{BB962C8B-B14F-4D97-AF65-F5344CB8AC3E}">
        <p14:creationId xmlns:p14="http://schemas.microsoft.com/office/powerpoint/2010/main" val="2056159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112108-06E9-4A6F-8114-F57542D36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讨论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9A35A8-4E2E-48E5-A0B5-AEE8EDEEB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当我们面对问题需要解决时，通常采用什么方式？</a:t>
            </a:r>
            <a:endParaRPr lang="en-US" altLang="zh-CN" sz="3200" dirty="0"/>
          </a:p>
          <a:p>
            <a:r>
              <a:rPr lang="zh-CN" altLang="en-US" sz="3200" dirty="0"/>
              <a:t>例子</a:t>
            </a:r>
            <a:endParaRPr lang="en-US" altLang="zh-CN" sz="3200" dirty="0"/>
          </a:p>
          <a:p>
            <a:pPr lvl="1"/>
            <a:r>
              <a:rPr lang="zh-CN" altLang="en-US" sz="3200" dirty="0"/>
              <a:t>求解一个优化模型</a:t>
            </a:r>
            <a:endParaRPr lang="en-US" altLang="zh-CN" sz="3200" dirty="0"/>
          </a:p>
          <a:p>
            <a:pPr lvl="1"/>
            <a:r>
              <a:rPr lang="zh-CN" altLang="en-US" sz="3200" dirty="0"/>
              <a:t>具体情境下的数据分析</a:t>
            </a:r>
            <a:endParaRPr lang="en-US" altLang="zh-CN" sz="3200" dirty="0"/>
          </a:p>
          <a:p>
            <a:pPr lvl="1"/>
            <a:r>
              <a:rPr lang="zh-CN" altLang="en-US" sz="3200" dirty="0"/>
              <a:t>毕业生回学校领证离校</a:t>
            </a:r>
            <a:endParaRPr lang="en-US" altLang="zh-CN" sz="3200" dirty="0"/>
          </a:p>
          <a:p>
            <a:pPr lvl="1"/>
            <a:r>
              <a:rPr lang="en-US" altLang="zh-CN" sz="3200" dirty="0"/>
              <a:t>…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45868041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145342-9C26-428A-8FE0-0CE88D73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</a:t>
            </a:r>
            <a:r>
              <a:rPr lang="zh-CN" altLang="en-US" dirty="0"/>
              <a:t>属性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1B94AD-DAF2-49AD-860F-9F988FF0C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属性与变量：大多数情况下一致，但也有差别</a:t>
            </a:r>
            <a:endParaRPr lang="en-US" altLang="zh-CN" sz="3200" dirty="0"/>
          </a:p>
          <a:p>
            <a:pPr lvl="1"/>
            <a:r>
              <a:rPr lang="zh-CN" altLang="en-US" sz="3200" dirty="0"/>
              <a:t>属性（</a:t>
            </a:r>
            <a:r>
              <a:rPr lang="en-US" altLang="zh-CN" sz="3200" dirty="0"/>
              <a:t>attribute</a:t>
            </a:r>
            <a:r>
              <a:rPr lang="zh-CN" altLang="en-US" sz="3200" dirty="0"/>
              <a:t>）：抽象定义的、表示关于对象的信息，</a:t>
            </a:r>
            <a:r>
              <a:rPr lang="zh-CN" altLang="en-US" sz="3200" dirty="0">
                <a:solidFill>
                  <a:srgbClr val="FF0000"/>
                </a:solidFill>
              </a:rPr>
              <a:t>独立于</a:t>
            </a:r>
            <a:r>
              <a:rPr lang="zh-CN" altLang="en-US" sz="3200" dirty="0"/>
              <a:t>对象内部如何实现</a:t>
            </a:r>
            <a:endParaRPr lang="en-US" altLang="zh-CN" sz="3200" dirty="0"/>
          </a:p>
          <a:p>
            <a:pPr lvl="1"/>
            <a:r>
              <a:rPr lang="zh-CN" altLang="en-US" sz="3200" dirty="0"/>
              <a:t>变量（</a:t>
            </a:r>
            <a:r>
              <a:rPr lang="en-US" altLang="zh-CN" sz="3200" dirty="0"/>
              <a:t>variable</a:t>
            </a:r>
            <a:r>
              <a:rPr lang="zh-CN" altLang="en-US" sz="3200" dirty="0"/>
              <a:t>）：属性的内部实现机制，如年龄与出生年月</a:t>
            </a:r>
            <a:endParaRPr lang="en-US" altLang="zh-CN" sz="3200" dirty="0"/>
          </a:p>
          <a:p>
            <a:r>
              <a:rPr lang="zh-CN" altLang="en-US" sz="3200" dirty="0"/>
              <a:t>属性：区分是否</a:t>
            </a:r>
            <a:r>
              <a:rPr lang="zh-CN" altLang="en-US" sz="3200" dirty="0">
                <a:solidFill>
                  <a:srgbClr val="FF0000"/>
                </a:solidFill>
              </a:rPr>
              <a:t>可获取</a:t>
            </a:r>
            <a:r>
              <a:rPr lang="zh-CN" altLang="en-US" sz="3200" dirty="0"/>
              <a:t>（</a:t>
            </a:r>
            <a:r>
              <a:rPr lang="en-US" altLang="zh-CN" sz="3200" dirty="0"/>
              <a:t>gettable</a:t>
            </a:r>
            <a:r>
              <a:rPr lang="zh-CN" altLang="en-US" sz="3200" dirty="0"/>
              <a:t>）、</a:t>
            </a:r>
            <a:r>
              <a:rPr lang="zh-CN" altLang="en-US" sz="3200" dirty="0">
                <a:solidFill>
                  <a:srgbClr val="FF0000"/>
                </a:solidFill>
              </a:rPr>
              <a:t>可设置</a:t>
            </a:r>
            <a:r>
              <a:rPr lang="zh-CN" altLang="en-US" sz="3200" dirty="0"/>
              <a:t>（</a:t>
            </a:r>
            <a:r>
              <a:rPr lang="en-US" altLang="zh-CN" sz="3200" dirty="0"/>
              <a:t>settable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只读属性</a:t>
            </a:r>
            <a:r>
              <a:rPr lang="zh-CN" altLang="en-US" sz="3200" dirty="0"/>
              <a:t>：通常是从其他属性推导而来，例如由出生日期计算年龄，由立方体长宽高计算容积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9202143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95C2B75-4751-45CA-8A79-D0C9556BB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759" y="782140"/>
            <a:ext cx="7731464" cy="4320000"/>
          </a:xfrm>
          <a:prstGeom prst="rect">
            <a:avLst/>
          </a:prstGeom>
        </p:spPr>
      </p:pic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F48E5E4C-FD2F-4EE1-8E98-CD288C05BEF1}"/>
              </a:ext>
            </a:extLst>
          </p:cNvPr>
          <p:cNvCxnSpPr>
            <a:cxnSpLocks/>
          </p:cNvCxnSpPr>
          <p:nvPr/>
        </p:nvCxnSpPr>
        <p:spPr>
          <a:xfrm flipH="1" flipV="1">
            <a:off x="2576778" y="2637323"/>
            <a:ext cx="2091475" cy="291645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EE5DFDDE-74EB-4935-9FC0-8E207D6D21D1}"/>
              </a:ext>
            </a:extLst>
          </p:cNvPr>
          <p:cNvCxnSpPr>
            <a:cxnSpLocks/>
          </p:cNvCxnSpPr>
          <p:nvPr/>
        </p:nvCxnSpPr>
        <p:spPr>
          <a:xfrm flipV="1">
            <a:off x="5496025" y="2637323"/>
            <a:ext cx="731520" cy="291645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79A08555-7879-460E-B3DE-D935CFF412BC}"/>
              </a:ext>
            </a:extLst>
          </p:cNvPr>
          <p:cNvSpPr txBox="1"/>
          <p:nvPr/>
        </p:nvSpPr>
        <p:spPr>
          <a:xfrm flipH="1">
            <a:off x="4163058" y="5668745"/>
            <a:ext cx="1783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只读属性</a:t>
            </a:r>
          </a:p>
        </p:txBody>
      </p:sp>
    </p:spTree>
    <p:extLst>
      <p:ext uri="{BB962C8B-B14F-4D97-AF65-F5344CB8AC3E}">
        <p14:creationId xmlns:p14="http://schemas.microsoft.com/office/powerpoint/2010/main" val="62448900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145342-9C26-428A-8FE0-0CE88D73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操作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1B94AD-DAF2-49AD-860F-9F988FF0C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操作：具有</a:t>
            </a:r>
            <a:r>
              <a:rPr lang="zh-CN" altLang="en-US" sz="3200" dirty="0">
                <a:solidFill>
                  <a:srgbClr val="FF0000"/>
                </a:solidFill>
              </a:rPr>
              <a:t>完整的形式函数原形</a:t>
            </a:r>
            <a:r>
              <a:rPr lang="zh-CN" altLang="en-US" sz="3200" dirty="0"/>
              <a:t>，即包括操作名、形式输入参数列表、形式输出参数列表</a:t>
            </a:r>
            <a:endParaRPr lang="en-US" altLang="zh-CN" sz="3200" dirty="0"/>
          </a:p>
          <a:p>
            <a:r>
              <a:rPr lang="zh-CN" altLang="en-US" sz="3200" dirty="0"/>
              <a:t>属性与操作：典型的属性通常需要</a:t>
            </a:r>
            <a:r>
              <a:rPr lang="zh-CN" altLang="en-US" sz="3200" dirty="0">
                <a:solidFill>
                  <a:srgbClr val="FF0000"/>
                </a:solidFill>
              </a:rPr>
              <a:t>获取（</a:t>
            </a:r>
            <a:r>
              <a:rPr lang="en-US" altLang="zh-CN" sz="3200" dirty="0">
                <a:solidFill>
                  <a:srgbClr val="FF0000"/>
                </a:solidFill>
              </a:rPr>
              <a:t>get</a:t>
            </a:r>
            <a:r>
              <a:rPr lang="zh-CN" altLang="en-US" sz="3200" dirty="0">
                <a:solidFill>
                  <a:srgbClr val="FF0000"/>
                </a:solidFill>
              </a:rPr>
              <a:t>）和设置（</a:t>
            </a:r>
            <a:r>
              <a:rPr lang="en-US" altLang="zh-CN" sz="3200" dirty="0">
                <a:solidFill>
                  <a:srgbClr val="FF0000"/>
                </a:solidFill>
              </a:rPr>
              <a:t>set</a:t>
            </a:r>
            <a:r>
              <a:rPr lang="zh-CN" altLang="en-US" sz="3200" dirty="0">
                <a:solidFill>
                  <a:srgbClr val="FF0000"/>
                </a:solidFill>
              </a:rPr>
              <a:t>）操作</a:t>
            </a:r>
            <a:r>
              <a:rPr lang="zh-CN" altLang="en-US" sz="3200" dirty="0"/>
              <a:t>，只读属性则只需要获取操作</a:t>
            </a:r>
            <a:endParaRPr lang="en-US" altLang="zh-CN" sz="3200" dirty="0"/>
          </a:p>
          <a:p>
            <a:r>
              <a:rPr lang="zh-CN" altLang="en-US" sz="3200" dirty="0"/>
              <a:t>个别属性会调用带有输入参数的操作，且通常用于获取属性的</a:t>
            </a:r>
            <a:r>
              <a:rPr lang="zh-CN" altLang="en-US" sz="3200" dirty="0">
                <a:solidFill>
                  <a:srgbClr val="FF0000"/>
                </a:solidFill>
              </a:rPr>
              <a:t>历史数据</a:t>
            </a:r>
            <a:r>
              <a:rPr lang="zh-CN" altLang="en-US" sz="3200" dirty="0"/>
              <a:t>，</a:t>
            </a:r>
            <a:r>
              <a:rPr lang="en-US" altLang="zh-CN" sz="3200" dirty="0"/>
              <a:t>e.g., Person1.getHeight(date: Date, out height: Length)</a:t>
            </a:r>
          </a:p>
        </p:txBody>
      </p:sp>
    </p:spTree>
    <p:extLst>
      <p:ext uri="{BB962C8B-B14F-4D97-AF65-F5344CB8AC3E}">
        <p14:creationId xmlns:p14="http://schemas.microsoft.com/office/powerpoint/2010/main" val="12354866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AB589EE-2A52-477D-A1A7-3EA38039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035" y="1000845"/>
            <a:ext cx="8217484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6459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145342-9C26-428A-8FE0-0CE88D73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操作的简化表示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1B94AD-DAF2-49AD-860F-9F988FF0C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获取操作的简化：例如</a:t>
            </a:r>
            <a:r>
              <a:rPr lang="en-US" altLang="zh-CN" sz="3200" dirty="0" err="1"/>
              <a:t>getName</a:t>
            </a:r>
            <a:r>
              <a:rPr lang="en-US" altLang="zh-CN" sz="3200" dirty="0"/>
              <a:t>()</a:t>
            </a:r>
            <a:r>
              <a:rPr lang="zh-CN" altLang="en-US" sz="3200" dirty="0"/>
              <a:t>，通常可以省略</a:t>
            </a:r>
            <a:r>
              <a:rPr lang="en-US" altLang="zh-CN" sz="3200" dirty="0"/>
              <a:t>get</a:t>
            </a:r>
            <a:r>
              <a:rPr lang="zh-CN" altLang="en-US" sz="3200" dirty="0"/>
              <a:t>这一标识，而使用</a:t>
            </a:r>
            <a:r>
              <a:rPr lang="en-US" altLang="zh-CN" sz="3200" dirty="0"/>
              <a:t>name()</a:t>
            </a:r>
          </a:p>
          <a:p>
            <a:r>
              <a:rPr lang="zh-CN" altLang="en-US" sz="3200" dirty="0"/>
              <a:t>操作数量的简化：多数获取操作的格式与它们相对应的属性格式相同，因而一些项目组在类符号中省略掉所有</a:t>
            </a:r>
            <a:r>
              <a:rPr lang="zh-CN" altLang="en-US" sz="3200" dirty="0">
                <a:solidFill>
                  <a:srgbClr val="FF0000"/>
                </a:solidFill>
              </a:rPr>
              <a:t>不感兴趣</a:t>
            </a:r>
            <a:r>
              <a:rPr lang="zh-CN" altLang="en-US" sz="3200" dirty="0"/>
              <a:t>的获取和设置操作</a:t>
            </a:r>
            <a:endParaRPr lang="en-US" altLang="zh-CN" sz="3200" dirty="0"/>
          </a:p>
          <a:p>
            <a:r>
              <a:rPr lang="zh-CN" altLang="en-US" sz="3200" dirty="0"/>
              <a:t>说明：即使省略了不感兴趣的获取和设置操作，它们仍然是隐含存在的，并且要通过</a:t>
            </a:r>
            <a:r>
              <a:rPr lang="zh-CN" altLang="en-US" sz="3200" dirty="0">
                <a:solidFill>
                  <a:srgbClr val="FF0000"/>
                </a:solidFill>
              </a:rPr>
              <a:t>编程实现</a:t>
            </a:r>
            <a:endParaRPr lang="en-US" altLang="zh-CN" sz="3200" dirty="0">
              <a:solidFill>
                <a:srgbClr val="FF0000"/>
              </a:solidFill>
            </a:endParaRPr>
          </a:p>
          <a:p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5312957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7644315-DFA0-4A8D-B86E-7AF6E0F78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837" y="990600"/>
            <a:ext cx="86963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3989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8848EC8-C134-47D6-AA40-BE90BB977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575" y="684800"/>
            <a:ext cx="10176493" cy="4320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84A4A8D-713B-4A03-864A-6086A8712F71}"/>
              </a:ext>
            </a:extLst>
          </p:cNvPr>
          <p:cNvSpPr txBox="1"/>
          <p:nvPr/>
        </p:nvSpPr>
        <p:spPr>
          <a:xfrm flipH="1">
            <a:off x="5114279" y="5490945"/>
            <a:ext cx="263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操作的简化</a:t>
            </a:r>
          </a:p>
        </p:txBody>
      </p:sp>
    </p:spTree>
    <p:extLst>
      <p:ext uri="{BB962C8B-B14F-4D97-AF65-F5344CB8AC3E}">
        <p14:creationId xmlns:p14="http://schemas.microsoft.com/office/powerpoint/2010/main" val="398140397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96A72C-CED6-4086-81D1-05FA932DA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 </a:t>
            </a:r>
            <a:r>
              <a:rPr lang="zh-CN" altLang="en-US" dirty="0"/>
              <a:t>重载操作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448A4A-EC14-4236-8E95-CD12EBC95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重载操作</a:t>
            </a:r>
            <a:r>
              <a:rPr lang="zh-CN" altLang="en-US" sz="3200" dirty="0"/>
              <a:t>：该操作在类图中出现多次，且每一次都具有</a:t>
            </a:r>
            <a:r>
              <a:rPr lang="zh-CN" altLang="en-US" sz="3200" dirty="0">
                <a:solidFill>
                  <a:srgbClr val="FF0000"/>
                </a:solidFill>
              </a:rPr>
              <a:t>不同的函数原形</a:t>
            </a:r>
            <a:r>
              <a:rPr lang="zh-CN" altLang="en-US" sz="3200" dirty="0"/>
              <a:t>，即有不同数量的参数或不同类别的参数</a:t>
            </a:r>
            <a:endParaRPr lang="en-US" altLang="zh-CN" sz="3200" dirty="0"/>
          </a:p>
          <a:p>
            <a:r>
              <a:rPr lang="zh-CN" altLang="en-US" sz="3200" dirty="0"/>
              <a:t>需要正确设计参数</a:t>
            </a:r>
          </a:p>
        </p:txBody>
      </p:sp>
    </p:spTree>
    <p:extLst>
      <p:ext uri="{BB962C8B-B14F-4D97-AF65-F5344CB8AC3E}">
        <p14:creationId xmlns:p14="http://schemas.microsoft.com/office/powerpoint/2010/main" val="310015050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2976F35-5D18-4202-B67A-7F8DFD14E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053" y="1269000"/>
            <a:ext cx="7647014" cy="432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4AFEF4A-88DD-46B4-A092-DE83DF6C2557}"/>
              </a:ext>
            </a:extLst>
          </p:cNvPr>
          <p:cNvSpPr txBox="1"/>
          <p:nvPr/>
        </p:nvSpPr>
        <p:spPr>
          <a:xfrm flipH="1">
            <a:off x="855340" y="4221490"/>
            <a:ext cx="1748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重载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3C35E260-CA8C-48D6-AA46-F0A642F7B4AA}"/>
              </a:ext>
            </a:extLst>
          </p:cNvPr>
          <p:cNvCxnSpPr>
            <a:cxnSpLocks/>
            <a:stCxn id="4" idx="1"/>
          </p:cNvCxnSpPr>
          <p:nvPr/>
        </p:nvCxnSpPr>
        <p:spPr>
          <a:xfrm flipV="1">
            <a:off x="2603500" y="4127500"/>
            <a:ext cx="1117600" cy="35560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617FD23A-B616-46B6-9388-114C95294762}"/>
              </a:ext>
            </a:extLst>
          </p:cNvPr>
          <p:cNvCxnSpPr>
            <a:cxnSpLocks/>
            <a:stCxn id="4" idx="1"/>
          </p:cNvCxnSpPr>
          <p:nvPr/>
        </p:nvCxnSpPr>
        <p:spPr>
          <a:xfrm>
            <a:off x="2603500" y="4483100"/>
            <a:ext cx="1117600" cy="2616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643545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96A72C-CED6-4086-81D1-05FA932DA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 </a:t>
            </a:r>
            <a:r>
              <a:rPr lang="zh-CN" altLang="en-US" dirty="0"/>
              <a:t>属性和操作的可视性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448A4A-EC14-4236-8E95-CD12EBC95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可视性</a:t>
            </a:r>
            <a:endParaRPr lang="en-US" altLang="zh-CN" sz="3200" dirty="0">
              <a:solidFill>
                <a:srgbClr val="FF0000"/>
              </a:solidFill>
            </a:endParaRPr>
          </a:p>
          <a:p>
            <a:pPr lvl="1"/>
            <a:r>
              <a:rPr lang="zh-CN" altLang="en-US" sz="3200" dirty="0"/>
              <a:t>公共（</a:t>
            </a:r>
            <a:r>
              <a:rPr lang="en-US" altLang="zh-CN" sz="3200" dirty="0"/>
              <a:t>public</a:t>
            </a:r>
            <a:r>
              <a:rPr lang="zh-CN" altLang="en-US" sz="3200" dirty="0"/>
              <a:t>）：</a:t>
            </a:r>
            <a:r>
              <a:rPr lang="en-US" altLang="zh-CN" sz="3200" dirty="0"/>
              <a:t>+</a:t>
            </a:r>
          </a:p>
          <a:p>
            <a:pPr lvl="1"/>
            <a:r>
              <a:rPr lang="zh-CN" altLang="en-US" sz="3200" dirty="0"/>
              <a:t>保护（</a:t>
            </a:r>
            <a:r>
              <a:rPr lang="en-US" altLang="zh-CN" sz="3200" dirty="0"/>
              <a:t>protected</a:t>
            </a:r>
            <a:r>
              <a:rPr lang="zh-CN" altLang="en-US" sz="3200" dirty="0"/>
              <a:t>）：</a:t>
            </a:r>
            <a:r>
              <a:rPr lang="en-US" altLang="zh-CN" sz="3200" dirty="0"/>
              <a:t>#</a:t>
            </a:r>
          </a:p>
          <a:p>
            <a:pPr lvl="1"/>
            <a:r>
              <a:rPr lang="zh-CN" altLang="en-US" sz="3200" dirty="0"/>
              <a:t>专用（</a:t>
            </a:r>
            <a:r>
              <a:rPr lang="en-US" altLang="zh-CN" sz="3200" dirty="0"/>
              <a:t>private</a:t>
            </a:r>
            <a:r>
              <a:rPr lang="zh-CN" altLang="en-US" sz="3200" dirty="0"/>
              <a:t>）：</a:t>
            </a:r>
            <a:r>
              <a:rPr lang="en-US" altLang="zh-CN" sz="3200" dirty="0"/>
              <a:t>-</a:t>
            </a:r>
          </a:p>
          <a:p>
            <a:r>
              <a:rPr lang="zh-CN" altLang="en-US" sz="3200" dirty="0">
                <a:solidFill>
                  <a:srgbClr val="FF0000"/>
                </a:solidFill>
              </a:rPr>
              <a:t>简化</a:t>
            </a:r>
            <a:r>
              <a:rPr lang="zh-CN" altLang="en-US" sz="3200" dirty="0"/>
              <a:t>：通常希望类图只显示公共的属性和操作，所以若无标注，可以默认均为</a:t>
            </a:r>
            <a:r>
              <a:rPr lang="zh-CN" altLang="en-US" sz="3200" dirty="0">
                <a:solidFill>
                  <a:srgbClr val="FF0000"/>
                </a:solidFill>
              </a:rPr>
              <a:t>公共属性或操作</a:t>
            </a:r>
          </a:p>
        </p:txBody>
      </p:sp>
    </p:spTree>
    <p:extLst>
      <p:ext uri="{BB962C8B-B14F-4D97-AF65-F5344CB8AC3E}">
        <p14:creationId xmlns:p14="http://schemas.microsoft.com/office/powerpoint/2010/main" val="18885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15C61-B515-4BD2-9D75-5FF4511B0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面向过程编程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B58042-5BB2-4F2A-AC03-639E84E32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以</a:t>
            </a:r>
            <a:r>
              <a:rPr lang="zh-CN" altLang="en-US" sz="3200" dirty="0">
                <a:solidFill>
                  <a:srgbClr val="FF0000"/>
                </a:solidFill>
              </a:rPr>
              <a:t>事件</a:t>
            </a:r>
            <a:r>
              <a:rPr lang="zh-CN" altLang="en-US" sz="3200" dirty="0"/>
              <a:t>为中心</a:t>
            </a:r>
            <a:endParaRPr lang="en-US" altLang="zh-CN" sz="3200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分析解决问题的</a:t>
            </a:r>
            <a:r>
              <a:rPr lang="zh-CN" altLang="en-US" sz="3200" dirty="0">
                <a:solidFill>
                  <a:srgbClr val="FF0000"/>
                </a:solidFill>
              </a:rPr>
              <a:t>步骤</a:t>
            </a:r>
            <a:endParaRPr lang="en-US" altLang="zh-CN" sz="3200" dirty="0">
              <a:solidFill>
                <a:srgbClr val="FF0000"/>
              </a:solidFill>
            </a:endParaRPr>
          </a:p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撰写函数实现这些步骤，即子程序</a:t>
            </a:r>
            <a:endParaRPr lang="en-US" altLang="zh-CN" sz="3200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sz="3200" dirty="0"/>
              <a:t>在主程序</a:t>
            </a:r>
            <a:r>
              <a:rPr lang="en-US" altLang="zh-CN" sz="3200" dirty="0"/>
              <a:t>/</a:t>
            </a:r>
            <a:r>
              <a:rPr lang="zh-CN" altLang="en-US" sz="3200" dirty="0"/>
              <a:t>主函数中，按照顺序调用子程序</a:t>
            </a:r>
            <a:endParaRPr lang="en-US" altLang="zh-CN" sz="3200" dirty="0"/>
          </a:p>
          <a:p>
            <a:pPr marL="514350" indent="-514350">
              <a:buFont typeface="+mj-ea"/>
              <a:buAutoNum type="circleNumDbPlain"/>
            </a:pPr>
            <a:endParaRPr lang="en-US" altLang="zh-CN" sz="3200" dirty="0"/>
          </a:p>
          <a:p>
            <a:pPr marL="514350" indent="-514350">
              <a:buFont typeface="+mj-ea"/>
              <a:buAutoNum type="circleNumDbPlain"/>
            </a:pPr>
            <a:endParaRPr lang="en-US" altLang="zh-CN" sz="3200" dirty="0"/>
          </a:p>
          <a:p>
            <a:pPr marL="0" indent="0">
              <a:buNone/>
            </a:pPr>
            <a:r>
              <a:rPr lang="en-US" altLang="zh-CN" sz="3200" dirty="0"/>
              <a:t>e.g., </a:t>
            </a:r>
            <a:r>
              <a:rPr lang="zh-CN" altLang="en-US" sz="3200" dirty="0"/>
              <a:t>顺序</a:t>
            </a:r>
            <a:r>
              <a:rPr lang="en-US" altLang="zh-CN" sz="3200" dirty="0"/>
              <a:t>-</a:t>
            </a:r>
            <a:r>
              <a:rPr lang="zh-CN" altLang="en-US" sz="3200" dirty="0"/>
              <a:t>选择</a:t>
            </a:r>
            <a:r>
              <a:rPr lang="en-US" altLang="zh-CN" sz="3200" dirty="0"/>
              <a:t>-</a:t>
            </a:r>
            <a:r>
              <a:rPr lang="zh-CN" altLang="en-US" sz="3200" dirty="0"/>
              <a:t>循环，</a:t>
            </a:r>
            <a:r>
              <a:rPr lang="en-US" altLang="zh-CN" sz="3200" dirty="0"/>
              <a:t>main()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47153475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F88585B-E72D-4012-AB56-7D513E0B8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745" y="1539875"/>
            <a:ext cx="711517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9859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96A72C-CED6-4086-81D1-05FA932DA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6. </a:t>
            </a:r>
            <a:r>
              <a:rPr lang="zh-CN" altLang="en-US" dirty="0"/>
              <a:t>类属性和类操作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448A4A-EC14-4236-8E95-CD12EBC95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通常使用</a:t>
            </a:r>
            <a:r>
              <a:rPr lang="zh-CN" altLang="en-US" sz="3200" dirty="0">
                <a:solidFill>
                  <a:srgbClr val="FF0000"/>
                </a:solidFill>
              </a:rPr>
              <a:t>下划线</a:t>
            </a:r>
            <a:r>
              <a:rPr lang="zh-CN" altLang="en-US" sz="3200" dirty="0"/>
              <a:t>来标注类属性和类操作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5BDB3C-0E7E-4725-8441-2B1016C63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259" y="2679171"/>
            <a:ext cx="7143750" cy="305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48233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96A72C-CED6-4086-81D1-05FA932DA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 </a:t>
            </a:r>
            <a:r>
              <a:rPr lang="zh-CN" altLang="en-US" dirty="0"/>
              <a:t>抽象操作和类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448A4A-EC14-4236-8E95-CD12EBC95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抽象（</a:t>
            </a:r>
            <a:r>
              <a:rPr lang="en-US" altLang="zh-CN" sz="3200" dirty="0">
                <a:solidFill>
                  <a:srgbClr val="FF0000"/>
                </a:solidFill>
              </a:rPr>
              <a:t>abstract</a:t>
            </a:r>
            <a:r>
              <a:rPr lang="zh-CN" altLang="en-US" sz="3200" dirty="0">
                <a:solidFill>
                  <a:srgbClr val="FF0000"/>
                </a:solidFill>
              </a:rPr>
              <a:t>）操作</a:t>
            </a:r>
            <a:r>
              <a:rPr lang="zh-CN" altLang="en-US" sz="3200" dirty="0"/>
              <a:t>：具有接口和功能的定义，但是</a:t>
            </a:r>
            <a:r>
              <a:rPr lang="zh-CN" altLang="en-US" sz="3200" dirty="0">
                <a:solidFill>
                  <a:srgbClr val="FF0000"/>
                </a:solidFill>
              </a:rPr>
              <a:t>不带实现方法</a:t>
            </a: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>
                <a:solidFill>
                  <a:srgbClr val="FF0000"/>
                </a:solidFill>
              </a:rPr>
              <a:t>抽象（</a:t>
            </a:r>
            <a:r>
              <a:rPr lang="en-US" altLang="zh-CN" sz="3200" dirty="0">
                <a:solidFill>
                  <a:srgbClr val="FF0000"/>
                </a:solidFill>
              </a:rPr>
              <a:t>abstract</a:t>
            </a:r>
            <a:r>
              <a:rPr lang="zh-CN" altLang="en-US" sz="3200" dirty="0">
                <a:solidFill>
                  <a:srgbClr val="FF0000"/>
                </a:solidFill>
              </a:rPr>
              <a:t>）类</a:t>
            </a:r>
            <a:r>
              <a:rPr lang="zh-CN" altLang="en-US" sz="3200" dirty="0"/>
              <a:t>：</a:t>
            </a:r>
            <a:r>
              <a:rPr lang="zh-CN" altLang="en-US" sz="3200" dirty="0">
                <a:solidFill>
                  <a:srgbClr val="FF0000"/>
                </a:solidFill>
              </a:rPr>
              <a:t>没有实例对象</a:t>
            </a:r>
            <a:r>
              <a:rPr lang="zh-CN" altLang="en-US" sz="3200" dirty="0"/>
              <a:t>，通常是因为它至少有一个定义在其上的抽象操作</a:t>
            </a:r>
            <a:endParaRPr lang="en-US" altLang="zh-CN" sz="3200" dirty="0"/>
          </a:p>
          <a:p>
            <a:r>
              <a:rPr lang="zh-CN" altLang="en-US" sz="3200" dirty="0"/>
              <a:t>作用：可以作为</a:t>
            </a:r>
            <a:r>
              <a:rPr lang="zh-CN" altLang="en-US" sz="3200" dirty="0">
                <a:solidFill>
                  <a:srgbClr val="FF0000"/>
                </a:solidFill>
              </a:rPr>
              <a:t>公共接口</a:t>
            </a:r>
            <a:r>
              <a:rPr lang="zh-CN" altLang="en-US" sz="3200" dirty="0"/>
              <a:t>，而具体实现则依赖其子类。例如，多边形的</a:t>
            </a:r>
            <a:r>
              <a:rPr lang="en-US" altLang="zh-CN" sz="3200" dirty="0" err="1"/>
              <a:t>getArea</a:t>
            </a:r>
            <a:r>
              <a:rPr lang="en-US" altLang="zh-CN" sz="3200" dirty="0"/>
              <a:t>()</a:t>
            </a:r>
            <a:r>
              <a:rPr lang="zh-CN" altLang="en-US" sz="3200" dirty="0"/>
              <a:t>可以定义为抽象操作，而</a:t>
            </a:r>
            <a:r>
              <a:rPr lang="en-US" altLang="zh-CN" sz="3200" dirty="0"/>
              <a:t>Polygon</a:t>
            </a:r>
            <a:r>
              <a:rPr lang="zh-CN" altLang="en-US" sz="3200" dirty="0"/>
              <a:t>则定义为抽象类。我们不能实例化</a:t>
            </a:r>
            <a:r>
              <a:rPr lang="en-US" altLang="zh-CN" sz="3200" dirty="0"/>
              <a:t>Polygon</a:t>
            </a:r>
            <a:r>
              <a:rPr lang="zh-CN" altLang="en-US" sz="3200" dirty="0"/>
              <a:t>类。但是可以通过其子类，诸如</a:t>
            </a:r>
            <a:r>
              <a:rPr lang="en-US" altLang="zh-CN" sz="3200" dirty="0"/>
              <a:t>Triangle</a:t>
            </a:r>
            <a:r>
              <a:rPr lang="zh-CN" altLang="en-US" sz="3200" dirty="0"/>
              <a:t>和</a:t>
            </a:r>
            <a:r>
              <a:rPr lang="en-US" altLang="zh-CN" sz="3200" dirty="0"/>
              <a:t>Rectangle</a:t>
            </a:r>
            <a:r>
              <a:rPr lang="zh-CN" altLang="en-US" sz="3200" dirty="0"/>
              <a:t>等来实例化以及实现</a:t>
            </a:r>
            <a:r>
              <a:rPr lang="en-US" altLang="zh-CN" sz="3200" dirty="0" err="1"/>
              <a:t>getArea</a:t>
            </a:r>
            <a:r>
              <a:rPr lang="en-US" altLang="zh-CN" sz="3200" dirty="0"/>
              <a:t>()</a:t>
            </a:r>
            <a:r>
              <a:rPr lang="zh-CN" altLang="en-US" sz="3200" dirty="0"/>
              <a:t>操作</a:t>
            </a:r>
          </a:p>
        </p:txBody>
      </p:sp>
    </p:spTree>
    <p:extLst>
      <p:ext uri="{BB962C8B-B14F-4D97-AF65-F5344CB8AC3E}">
        <p14:creationId xmlns:p14="http://schemas.microsoft.com/office/powerpoint/2010/main" val="357976230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751D7C9-14C6-4ABE-8F00-16D5387DB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1100" y="1146123"/>
            <a:ext cx="7123261" cy="432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A6FF808-75DB-452A-8041-25066567950C}"/>
              </a:ext>
            </a:extLst>
          </p:cNvPr>
          <p:cNvSpPr txBox="1"/>
          <p:nvPr/>
        </p:nvSpPr>
        <p:spPr>
          <a:xfrm flipH="1">
            <a:off x="672460" y="1772930"/>
            <a:ext cx="1748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抽象类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6821E077-4A78-44B9-BD6F-451EDE86C10A}"/>
              </a:ext>
            </a:extLst>
          </p:cNvPr>
          <p:cNvCxnSpPr>
            <a:cxnSpLocks/>
            <a:stCxn id="4" idx="1"/>
          </p:cNvCxnSpPr>
          <p:nvPr/>
        </p:nvCxnSpPr>
        <p:spPr>
          <a:xfrm>
            <a:off x="2420620" y="2034540"/>
            <a:ext cx="3837940" cy="1498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8295C578-4230-45EA-B7EE-3F820767719B}"/>
              </a:ext>
            </a:extLst>
          </p:cNvPr>
          <p:cNvSpPr txBox="1"/>
          <p:nvPr/>
        </p:nvSpPr>
        <p:spPr>
          <a:xfrm flipH="1">
            <a:off x="794380" y="4673601"/>
            <a:ext cx="1748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抽象操作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07DC7054-D759-4952-BF72-EDD094B6629F}"/>
              </a:ext>
            </a:extLst>
          </p:cNvPr>
          <p:cNvCxnSpPr>
            <a:cxnSpLocks/>
            <a:stCxn id="7" idx="1"/>
          </p:cNvCxnSpPr>
          <p:nvPr/>
        </p:nvCxnSpPr>
        <p:spPr>
          <a:xfrm flipV="1">
            <a:off x="2542540" y="4222793"/>
            <a:ext cx="1531620" cy="71241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56487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815" y="2092960"/>
            <a:ext cx="6409905" cy="177775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CN" alt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三、</a:t>
            </a:r>
            <a:r>
              <a:rPr lang="en-US" altLang="zh-CN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UML</a:t>
            </a:r>
            <a:r>
              <a:rPr lang="zh-CN" alt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：类图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3046" y="1209578"/>
            <a:ext cx="4055897" cy="4055897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93978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F7F53-E888-4A1D-8629-5D065ECCA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EB807-F267-4108-ACF8-EA38B6FC7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3200" dirty="0"/>
              <a:t>继承结构</a:t>
            </a:r>
            <a:endParaRPr lang="en-US" altLang="zh-CN" sz="3200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/>
              <a:t>关联结构</a:t>
            </a:r>
            <a:endParaRPr lang="en-US" altLang="zh-CN" sz="3200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/>
              <a:t>整体</a:t>
            </a:r>
            <a:r>
              <a:rPr lang="en-US" altLang="zh-CN" sz="3200" dirty="0"/>
              <a:t>/</a:t>
            </a:r>
            <a:r>
              <a:rPr lang="zh-CN" altLang="en-US" sz="3200" dirty="0"/>
              <a:t>部分关联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67794416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2BC1CF5-415C-4DAE-B2C2-A8BF9A1D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6C651D0D-A2E7-46B3-BEEA-71161FCA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CBEA7DB-1BAC-4A39-817B-82928B7F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EADF9EA0-3A2A-4F0A-9C86-FBAB53E9C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A30A2C81-7CE8-4A85-9E15-548E7F466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 </a:t>
            </a:r>
            <a:r>
              <a:rPr lang="zh-CN" alt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继承结构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6518" y="1518980"/>
            <a:ext cx="3966906" cy="39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15768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继承结构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单一继承 </a:t>
            </a:r>
            <a:r>
              <a:rPr lang="en-US" altLang="zh-CN" sz="3200" dirty="0"/>
              <a:t>vs </a:t>
            </a:r>
            <a:r>
              <a:rPr lang="zh-CN" altLang="en-US" sz="3200" dirty="0"/>
              <a:t>多重继承</a:t>
            </a:r>
            <a:endParaRPr lang="en-US" altLang="zh-CN" sz="3200" dirty="0"/>
          </a:p>
          <a:p>
            <a:r>
              <a:rPr lang="zh-CN" altLang="en-US" sz="3200" dirty="0"/>
              <a:t>子类的划分</a:t>
            </a:r>
            <a:endParaRPr lang="en-US" altLang="zh-CN" sz="3200" dirty="0"/>
          </a:p>
          <a:p>
            <a:pPr lvl="1"/>
            <a:r>
              <a:rPr lang="zh-CN" altLang="en-US" sz="2800" dirty="0"/>
              <a:t>互斥的（</a:t>
            </a:r>
            <a:r>
              <a:rPr lang="en-US" altLang="zh-CN" sz="2800" dirty="0"/>
              <a:t>disjoint</a:t>
            </a:r>
            <a:r>
              <a:rPr lang="zh-CN" altLang="en-US" sz="2800" dirty="0"/>
              <a:t>） </a:t>
            </a:r>
            <a:r>
              <a:rPr lang="en-US" altLang="zh-CN" sz="2800" dirty="0"/>
              <a:t>vs </a:t>
            </a:r>
            <a:r>
              <a:rPr lang="zh-CN" altLang="en-US" sz="2800" dirty="0"/>
              <a:t>重叠的（</a:t>
            </a:r>
            <a:r>
              <a:rPr lang="en-US" altLang="zh-CN" sz="2800" dirty="0"/>
              <a:t>overlapping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pPr lvl="1"/>
            <a:r>
              <a:rPr lang="zh-CN" altLang="en-US" sz="2800" dirty="0"/>
              <a:t>完全的（</a:t>
            </a:r>
            <a:r>
              <a:rPr lang="en-US" altLang="zh-CN" sz="2800" dirty="0"/>
              <a:t>complete</a:t>
            </a:r>
            <a:r>
              <a:rPr lang="zh-CN" altLang="en-US" sz="2800" dirty="0"/>
              <a:t>）</a:t>
            </a:r>
            <a:r>
              <a:rPr lang="en-US" altLang="zh-CN" sz="2800" dirty="0"/>
              <a:t>vs </a:t>
            </a:r>
            <a:r>
              <a:rPr lang="zh-CN" altLang="en-US" sz="2800" dirty="0"/>
              <a:t>不完全的（</a:t>
            </a:r>
            <a:r>
              <a:rPr lang="en-US" altLang="zh-CN" sz="2800" dirty="0"/>
              <a:t>incomplete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pPr lvl="1"/>
            <a:r>
              <a:rPr lang="zh-CN" altLang="en-US" sz="2800" dirty="0"/>
              <a:t>静态的（</a:t>
            </a:r>
            <a:r>
              <a:rPr lang="en-US" altLang="zh-CN" sz="2800" dirty="0"/>
              <a:t>static</a:t>
            </a:r>
            <a:r>
              <a:rPr lang="zh-CN" altLang="en-US" sz="2800" dirty="0"/>
              <a:t>）</a:t>
            </a:r>
            <a:r>
              <a:rPr lang="en-US" altLang="zh-CN" sz="2800" dirty="0"/>
              <a:t>vs </a:t>
            </a:r>
            <a:r>
              <a:rPr lang="zh-CN" altLang="en-US" sz="2800" dirty="0"/>
              <a:t>动态的（</a:t>
            </a:r>
            <a:r>
              <a:rPr lang="en-US" altLang="zh-CN" sz="2800" dirty="0"/>
              <a:t>dynamic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r>
              <a:rPr lang="zh-CN" altLang="en-US" sz="3200" dirty="0"/>
              <a:t>分类识别名称</a:t>
            </a:r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9820947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95F073E-7E75-483E-AA68-50AE70EB6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97" y="385064"/>
            <a:ext cx="4469610" cy="288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D28624F-FBA8-4895-8EA9-BD60358D1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986" y="3429000"/>
            <a:ext cx="6834214" cy="288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B3DDD48-9715-481F-9B0A-2EAC0D83AEF2}"/>
              </a:ext>
            </a:extLst>
          </p:cNvPr>
          <p:cNvSpPr txBox="1"/>
          <p:nvPr/>
        </p:nvSpPr>
        <p:spPr>
          <a:xfrm flipH="1">
            <a:off x="5973553" y="1072055"/>
            <a:ext cx="1839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单一继承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48A2D178-5926-4D88-9D16-2FAA9DA6CFC9}"/>
              </a:ext>
            </a:extLst>
          </p:cNvPr>
          <p:cNvCxnSpPr>
            <a:stCxn id="6" idx="3"/>
          </p:cNvCxnSpPr>
          <p:nvPr/>
        </p:nvCxnSpPr>
        <p:spPr>
          <a:xfrm flipH="1">
            <a:off x="4358640" y="1333665"/>
            <a:ext cx="1614913" cy="17001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23EEC325-E60F-4BE7-85CE-557EC4D9674C}"/>
              </a:ext>
            </a:extLst>
          </p:cNvPr>
          <p:cNvSpPr txBox="1"/>
          <p:nvPr/>
        </p:nvSpPr>
        <p:spPr>
          <a:xfrm flipH="1">
            <a:off x="1752958" y="5440855"/>
            <a:ext cx="1839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多重继承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00C09065-BDF5-4C1E-AE0B-4E3774DDA171}"/>
              </a:ext>
            </a:extLst>
          </p:cNvPr>
          <p:cNvCxnSpPr>
            <a:cxnSpLocks/>
            <a:stCxn id="9" idx="1"/>
          </p:cNvCxnSpPr>
          <p:nvPr/>
        </p:nvCxnSpPr>
        <p:spPr>
          <a:xfrm>
            <a:off x="3592445" y="5702465"/>
            <a:ext cx="1315062" cy="9889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31264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3A54F1-67CD-4298-91FB-FA7DCF96A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子类的划分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5B7C2A-762E-4B2F-99B2-1ED024CF1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753" y="2106239"/>
            <a:ext cx="8227521" cy="324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B582E56-639E-42DC-86C0-8F34D02D4A33}"/>
              </a:ext>
            </a:extLst>
          </p:cNvPr>
          <p:cNvSpPr txBox="1"/>
          <p:nvPr/>
        </p:nvSpPr>
        <p:spPr>
          <a:xfrm flipH="1">
            <a:off x="8728130" y="1583019"/>
            <a:ext cx="21442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子类的划分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A560F376-03B2-4EEA-B4EB-2B95BDFF5A1F}"/>
              </a:ext>
            </a:extLst>
          </p:cNvPr>
          <p:cNvCxnSpPr>
            <a:cxnSpLocks/>
            <a:stCxn id="6" idx="3"/>
          </p:cNvCxnSpPr>
          <p:nvPr/>
        </p:nvCxnSpPr>
        <p:spPr>
          <a:xfrm flipH="1">
            <a:off x="5984240" y="1844629"/>
            <a:ext cx="2743890" cy="15843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771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5E566-ABB6-415C-893A-013AC4ECA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柏拉图：共相与殊相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38F5CF-9CFB-479E-A1F0-B4AF4E93B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共相</a:t>
            </a:r>
            <a:r>
              <a:rPr lang="zh-CN" altLang="en-US" sz="3200" dirty="0"/>
              <a:t>（</a:t>
            </a:r>
            <a:r>
              <a:rPr lang="en-US" altLang="zh-CN" sz="3200" dirty="0"/>
              <a:t>universal</a:t>
            </a:r>
            <a:r>
              <a:rPr lang="zh-CN" altLang="en-US" sz="3200" dirty="0"/>
              <a:t>）：个别事物中所拥有的共同</a:t>
            </a:r>
            <a:r>
              <a:rPr lang="en-US" altLang="zh-CN" sz="3200" dirty="0"/>
              <a:t>/</a:t>
            </a:r>
            <a:r>
              <a:rPr lang="zh-CN" altLang="en-US" sz="3200" dirty="0"/>
              <a:t>普遍特性</a:t>
            </a:r>
            <a:endParaRPr lang="en-US" altLang="zh-CN" sz="3200" dirty="0"/>
          </a:p>
          <a:p>
            <a:r>
              <a:rPr lang="zh-CN" altLang="en-US" sz="3200" dirty="0">
                <a:solidFill>
                  <a:srgbClr val="FF0000"/>
                </a:solidFill>
              </a:rPr>
              <a:t>殊相</a:t>
            </a:r>
            <a:r>
              <a:rPr lang="zh-CN" altLang="en-US" sz="3200" dirty="0"/>
              <a:t>（</a:t>
            </a:r>
            <a:r>
              <a:rPr lang="en-US" altLang="zh-CN" sz="3200" dirty="0"/>
              <a:t>particular</a:t>
            </a:r>
            <a:r>
              <a:rPr lang="zh-CN" altLang="en-US" sz="3200" dirty="0"/>
              <a:t>）：个别存在的事物</a:t>
            </a:r>
            <a:endParaRPr lang="en-US" altLang="zh-CN" sz="3200" dirty="0"/>
          </a:p>
          <a:p>
            <a:r>
              <a:rPr lang="zh-CN" altLang="en-US" sz="3200" dirty="0"/>
              <a:t>共相是否存在？</a:t>
            </a:r>
            <a:endParaRPr lang="en-US" altLang="zh-CN" sz="3200" dirty="0"/>
          </a:p>
          <a:p>
            <a:pPr lvl="1"/>
            <a:r>
              <a:rPr lang="zh-CN" altLang="en-US" sz="3200" dirty="0"/>
              <a:t>柏拉图：在人类感官能够感受到事物的共相之上，存在着一种抽象的</a:t>
            </a:r>
            <a:r>
              <a:rPr lang="zh-CN" altLang="en-US" sz="3200" dirty="0">
                <a:solidFill>
                  <a:srgbClr val="FF0000"/>
                </a:solidFill>
              </a:rPr>
              <a:t>完美理型</a:t>
            </a:r>
            <a:r>
              <a:rPr lang="zh-CN" altLang="en-US" sz="3200" dirty="0"/>
              <a:t>（</a:t>
            </a:r>
            <a:r>
              <a:rPr lang="en-US" altLang="zh-CN" sz="3200" dirty="0"/>
              <a:t>form</a:t>
            </a:r>
            <a:r>
              <a:rPr lang="zh-CN" altLang="en-US" sz="3200" dirty="0"/>
              <a:t>），</a:t>
            </a:r>
            <a:r>
              <a:rPr lang="zh-CN" altLang="en-US" sz="3200" u="sng" dirty="0">
                <a:solidFill>
                  <a:srgbClr val="FF0000"/>
                </a:solidFill>
              </a:rPr>
              <a:t>共相先于事物</a:t>
            </a:r>
            <a:endParaRPr lang="en-US" altLang="zh-CN" sz="3200" u="sng" dirty="0">
              <a:solidFill>
                <a:srgbClr val="FF0000"/>
              </a:solidFill>
            </a:endParaRPr>
          </a:p>
          <a:p>
            <a:pPr lvl="1"/>
            <a:r>
              <a:rPr lang="zh-CN" altLang="en-US" sz="3200" dirty="0"/>
              <a:t>完美的概念世界，和作为</a:t>
            </a:r>
            <a:r>
              <a:rPr lang="zh-CN" altLang="en-US" sz="3200" u="sng" dirty="0">
                <a:solidFill>
                  <a:srgbClr val="FF0000"/>
                </a:solidFill>
              </a:rPr>
              <a:t>复制品</a:t>
            </a:r>
            <a:r>
              <a:rPr lang="zh-CN" altLang="en-US" sz="3200" dirty="0"/>
              <a:t>的不完美的现实世界，因而世上没有两片相同的树叶</a:t>
            </a:r>
            <a:endParaRPr lang="en-US" altLang="zh-CN" sz="3200" dirty="0"/>
          </a:p>
          <a:p>
            <a:pPr lvl="1"/>
            <a:r>
              <a:rPr lang="zh-CN" altLang="en-US" sz="3200" dirty="0"/>
              <a:t>亚里士多德：共相是由人类感官所建构出来的概念，而并不实际存在，</a:t>
            </a:r>
            <a:r>
              <a:rPr lang="zh-CN" altLang="en-US" sz="3200" u="sng" dirty="0">
                <a:solidFill>
                  <a:srgbClr val="FF0000"/>
                </a:solidFill>
              </a:rPr>
              <a:t>共相后于事物</a:t>
            </a:r>
            <a:endParaRPr lang="en-US" altLang="zh-CN" sz="3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18260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3A54F1-67CD-4298-91FB-FA7DCF96A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子类的划分（续）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2654CC-3281-4E23-B198-E5332664F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897" y="2291025"/>
            <a:ext cx="7225713" cy="2880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0432622-2ABE-4824-B797-AAA3B7E671C8}"/>
              </a:ext>
            </a:extLst>
          </p:cNvPr>
          <p:cNvSpPr txBox="1"/>
          <p:nvPr/>
        </p:nvSpPr>
        <p:spPr>
          <a:xfrm flipH="1">
            <a:off x="8728130" y="1583019"/>
            <a:ext cx="21442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子类的划分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9C909DD6-D160-4376-9554-0CA280127828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6807200" y="1844629"/>
            <a:ext cx="1920930" cy="15843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56529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A8A653-65E3-4F9C-AEEE-3FEB99411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讨论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584226-865F-48F6-8D6A-55562242F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在继承结构中，箭头为什么是从子类指向超类？</a:t>
            </a:r>
            <a:endParaRPr lang="en-US" altLang="zh-CN" sz="3200" dirty="0"/>
          </a:p>
          <a:p>
            <a:r>
              <a:rPr lang="zh-CN" altLang="en-US" sz="3200" dirty="0"/>
              <a:t>在继承结构中，为什么不列举所有的子类？</a:t>
            </a:r>
            <a:endParaRPr lang="en-US" altLang="zh-CN" sz="3200" dirty="0"/>
          </a:p>
          <a:p>
            <a:r>
              <a:rPr lang="zh-CN" altLang="en-US" sz="3200" dirty="0"/>
              <a:t>在新冠肺炎传播仿真系统设计中，如果设计了子类，准备如何划分，其划分形式是哪一类？</a:t>
            </a:r>
          </a:p>
        </p:txBody>
      </p:sp>
    </p:spTree>
    <p:extLst>
      <p:ext uri="{BB962C8B-B14F-4D97-AF65-F5344CB8AC3E}">
        <p14:creationId xmlns:p14="http://schemas.microsoft.com/office/powerpoint/2010/main" val="362617470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分类识别名称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分类识别名称：超类的</a:t>
            </a:r>
            <a:r>
              <a:rPr lang="zh-CN" altLang="en-US" sz="3200" dirty="0">
                <a:solidFill>
                  <a:srgbClr val="FF0000"/>
                </a:solidFill>
              </a:rPr>
              <a:t>属性</a:t>
            </a:r>
            <a:r>
              <a:rPr lang="zh-CN" altLang="en-US" sz="3200" dirty="0"/>
              <a:t>，用以</a:t>
            </a:r>
            <a:r>
              <a:rPr lang="zh-CN" altLang="en-US" sz="3200" dirty="0">
                <a:solidFill>
                  <a:srgbClr val="FF0000"/>
                </a:solidFill>
              </a:rPr>
              <a:t>识别</a:t>
            </a:r>
            <a:r>
              <a:rPr lang="zh-CN" altLang="en-US" sz="3200" dirty="0"/>
              <a:t>不同的子类</a:t>
            </a:r>
            <a:endParaRPr lang="en-US" altLang="zh-CN" sz="3200" dirty="0"/>
          </a:p>
          <a:p>
            <a:r>
              <a:rPr lang="zh-CN" altLang="en-US" sz="3200" dirty="0"/>
              <a:t>超类</a:t>
            </a:r>
            <a:r>
              <a:rPr lang="en-US" altLang="zh-CN" sz="3200" dirty="0"/>
              <a:t>Polygon</a:t>
            </a:r>
            <a:r>
              <a:rPr lang="zh-CN" altLang="en-US" sz="3200" dirty="0"/>
              <a:t>，派生了</a:t>
            </a:r>
            <a:r>
              <a:rPr lang="en-US" altLang="zh-CN" sz="3200" dirty="0"/>
              <a:t>Triangle</a:t>
            </a:r>
            <a:r>
              <a:rPr lang="zh-CN" altLang="en-US" sz="3200" dirty="0"/>
              <a:t>、</a:t>
            </a:r>
            <a:r>
              <a:rPr lang="en-US" altLang="zh-CN" sz="3200" dirty="0"/>
              <a:t>rectangle</a:t>
            </a:r>
            <a:r>
              <a:rPr lang="zh-CN" altLang="en-US" sz="3200" dirty="0"/>
              <a:t>等子类，其分类识别名称是什么？</a:t>
            </a:r>
          </a:p>
        </p:txBody>
      </p:sp>
    </p:spTree>
    <p:extLst>
      <p:ext uri="{BB962C8B-B14F-4D97-AF65-F5344CB8AC3E}">
        <p14:creationId xmlns:p14="http://schemas.microsoft.com/office/powerpoint/2010/main" val="168199244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42CCF89-71BD-42B3-AAD5-3B8358E026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56" y="1237871"/>
            <a:ext cx="10120983" cy="396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7520215-7DE7-4C83-B32B-2938C8F6F60E}"/>
              </a:ext>
            </a:extLst>
          </p:cNvPr>
          <p:cNvSpPr txBox="1"/>
          <p:nvPr/>
        </p:nvSpPr>
        <p:spPr>
          <a:xfrm flipH="1">
            <a:off x="8890689" y="146989"/>
            <a:ext cx="2325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分类识别名称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04952816-AF11-4E3A-ABAE-77041994D6FA}"/>
              </a:ext>
            </a:extLst>
          </p:cNvPr>
          <p:cNvCxnSpPr>
            <a:cxnSpLocks/>
          </p:cNvCxnSpPr>
          <p:nvPr/>
        </p:nvCxnSpPr>
        <p:spPr>
          <a:xfrm flipH="1">
            <a:off x="6664960" y="439079"/>
            <a:ext cx="2225730" cy="211108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A26486F4-F73C-472B-83D5-244DE7F6270C}"/>
              </a:ext>
            </a:extLst>
          </p:cNvPr>
          <p:cNvSpPr txBox="1"/>
          <p:nvPr/>
        </p:nvSpPr>
        <p:spPr>
          <a:xfrm flipH="1">
            <a:off x="1095656" y="5895701"/>
            <a:ext cx="1033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讨论</a:t>
            </a:r>
            <a:r>
              <a:rPr lang="en-US" altLang="zh-CN" sz="2800" dirty="0"/>
              <a:t>:</a:t>
            </a:r>
            <a:r>
              <a:rPr lang="zh-CN" altLang="en-US" sz="2800" dirty="0"/>
              <a:t>哪些超类适合设计为</a:t>
            </a:r>
            <a:r>
              <a:rPr lang="zh-CN" altLang="en-US" sz="2800" dirty="0">
                <a:solidFill>
                  <a:srgbClr val="FF0000"/>
                </a:solidFill>
              </a:rPr>
              <a:t>抽象类</a:t>
            </a:r>
            <a:r>
              <a:rPr lang="zh-CN" altLang="en-US" sz="2800" dirty="0"/>
              <a:t>（</a:t>
            </a:r>
            <a:r>
              <a:rPr lang="en-US" altLang="zh-CN" sz="2800" dirty="0"/>
              <a:t>abstract class</a:t>
            </a:r>
            <a:r>
              <a:rPr lang="zh-CN" altLang="en-US" sz="2800" dirty="0"/>
              <a:t>），哪些不适合？</a:t>
            </a:r>
          </a:p>
        </p:txBody>
      </p:sp>
    </p:spTree>
    <p:extLst>
      <p:ext uri="{BB962C8B-B14F-4D97-AF65-F5344CB8AC3E}">
        <p14:creationId xmlns:p14="http://schemas.microsoft.com/office/powerpoint/2010/main" val="344133486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2BC1CF5-415C-4DAE-B2C2-A8BF9A1D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6C651D0D-A2E7-46B3-BEEA-71161FCA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CBEA7DB-1BAC-4A39-817B-82928B7F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EADF9EA0-3A2A-4F0A-9C86-FBAB53E9C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A30A2C81-7CE8-4A85-9E15-548E7F466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dirty="0">
                <a:solidFill>
                  <a:srgbClr val="FFFFFF"/>
                </a:solidFill>
              </a:rPr>
              <a:t>2</a:t>
            </a:r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zh-CN" altLang="en-US" sz="5400" dirty="0">
                <a:solidFill>
                  <a:srgbClr val="FFFFFF"/>
                </a:solidFill>
              </a:rPr>
              <a:t>关联结构</a:t>
            </a:r>
            <a:endParaRPr lang="zh-CN" alt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6518" y="1518980"/>
            <a:ext cx="3966906" cy="39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3554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关联结构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关联：表示类的</a:t>
            </a:r>
            <a:r>
              <a:rPr lang="zh-CN" altLang="en-US" sz="3200" dirty="0">
                <a:solidFill>
                  <a:srgbClr val="FF0000"/>
                </a:solidFill>
              </a:rPr>
              <a:t>实例间连接</a:t>
            </a:r>
            <a:r>
              <a:rPr lang="zh-CN" altLang="en-US" sz="3200" dirty="0"/>
              <a:t>的各种</a:t>
            </a:r>
            <a:r>
              <a:rPr lang="zh-CN" altLang="en-US" sz="3200" dirty="0">
                <a:solidFill>
                  <a:srgbClr val="FF0000"/>
                </a:solidFill>
              </a:rPr>
              <a:t>数量关系</a:t>
            </a: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表示方法</a:t>
            </a:r>
            <a:endParaRPr lang="en-US" altLang="zh-CN" sz="3200" dirty="0"/>
          </a:p>
          <a:p>
            <a:pPr lvl="1"/>
            <a:r>
              <a:rPr lang="zh-CN" altLang="en-US" sz="2800" dirty="0"/>
              <a:t>由两个类之间的一条线段表示，</a:t>
            </a:r>
            <a:r>
              <a:rPr lang="zh-CN" altLang="en-US" sz="2800" dirty="0">
                <a:solidFill>
                  <a:srgbClr val="FF0000"/>
                </a:solidFill>
              </a:rPr>
              <a:t>关联名称</a:t>
            </a:r>
            <a:r>
              <a:rPr lang="zh-CN" altLang="en-US" sz="2800" dirty="0"/>
              <a:t>在线上给出，每个类的角色和</a:t>
            </a:r>
            <a:r>
              <a:rPr lang="zh-CN" altLang="en-US" sz="2800" dirty="0">
                <a:solidFill>
                  <a:srgbClr val="FF0000"/>
                </a:solidFill>
              </a:rPr>
              <a:t>多重性</a:t>
            </a:r>
            <a:r>
              <a:rPr lang="zh-CN" altLang="en-US" sz="2800" dirty="0"/>
              <a:t>可能显示在线段两端</a:t>
            </a:r>
            <a:endParaRPr lang="en-US" altLang="zh-CN" sz="2800" dirty="0"/>
          </a:p>
          <a:p>
            <a:pPr lvl="1"/>
            <a:r>
              <a:rPr lang="zh-CN" altLang="en-US" sz="2800" dirty="0"/>
              <a:t>关联名称和角色</a:t>
            </a:r>
            <a:r>
              <a:rPr lang="zh-CN" altLang="en-US" sz="2800" dirty="0">
                <a:solidFill>
                  <a:srgbClr val="FF0000"/>
                </a:solidFill>
              </a:rPr>
              <a:t>并非必要</a:t>
            </a:r>
            <a:r>
              <a:rPr lang="zh-CN" altLang="en-US" sz="2800" dirty="0"/>
              <a:t>，但如果较为明确，则建议标注</a:t>
            </a:r>
            <a:endParaRPr lang="en-US" altLang="zh-CN" sz="2800" dirty="0"/>
          </a:p>
          <a:p>
            <a:pPr lvl="1"/>
            <a:r>
              <a:rPr lang="zh-CN" altLang="en-US" sz="2800" dirty="0"/>
              <a:t>多重性表示数量关系，采用</a:t>
            </a:r>
            <a:r>
              <a:rPr lang="en-US" altLang="zh-CN" sz="2800" dirty="0" err="1"/>
              <a:t>min..max</a:t>
            </a:r>
            <a:r>
              <a:rPr lang="zh-CN" altLang="en-US" sz="2800" dirty="0"/>
              <a:t>（</a:t>
            </a:r>
            <a:r>
              <a:rPr lang="en-US" altLang="zh-CN" sz="2800" dirty="0"/>
              <a:t>e.g., 0..</a:t>
            </a:r>
            <a:r>
              <a:rPr lang="zh-CN" altLang="en-US" sz="2800" dirty="0"/>
              <a:t>*）的方式表示</a:t>
            </a:r>
            <a:endParaRPr lang="en-US" altLang="zh-CN" sz="2800" dirty="0"/>
          </a:p>
          <a:p>
            <a:pPr lvl="1"/>
            <a:r>
              <a:rPr lang="zh-CN" altLang="en-US" sz="2800" dirty="0"/>
              <a:t>关联名称可以提升为一个单独的类</a:t>
            </a:r>
            <a:endParaRPr lang="en-US" altLang="zh-CN" sz="2800" dirty="0"/>
          </a:p>
          <a:p>
            <a:pPr lvl="1"/>
            <a:r>
              <a:rPr lang="zh-CN" altLang="en-US" sz="2800" dirty="0"/>
              <a:t>除了常见的双向关联，还存在</a:t>
            </a:r>
            <a:r>
              <a:rPr lang="zh-CN" altLang="en-US" sz="2800" dirty="0">
                <a:solidFill>
                  <a:srgbClr val="FF0000"/>
                </a:solidFill>
              </a:rPr>
              <a:t>多向关联</a:t>
            </a:r>
            <a:r>
              <a:rPr lang="zh-CN" altLang="en-US" sz="2800" dirty="0"/>
              <a:t>（</a:t>
            </a:r>
            <a:r>
              <a:rPr lang="en-US" altLang="zh-CN" sz="2800" dirty="0"/>
              <a:t>e.g., </a:t>
            </a:r>
            <a:r>
              <a:rPr lang="zh-CN" altLang="en-US" sz="2800" dirty="0"/>
              <a:t>三向）</a:t>
            </a:r>
          </a:p>
        </p:txBody>
      </p:sp>
    </p:spTree>
    <p:extLst>
      <p:ext uri="{BB962C8B-B14F-4D97-AF65-F5344CB8AC3E}">
        <p14:creationId xmlns:p14="http://schemas.microsoft.com/office/powerpoint/2010/main" val="5786155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5AD35DE-9864-49D9-82D0-3029F5EF41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828" y="2362175"/>
            <a:ext cx="9530000" cy="144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EB0827A-E92C-4253-9C5B-0D2431F3DCC5}"/>
              </a:ext>
            </a:extLst>
          </p:cNvPr>
          <p:cNvSpPr txBox="1"/>
          <p:nvPr/>
        </p:nvSpPr>
        <p:spPr>
          <a:xfrm flipH="1">
            <a:off x="8159170" y="729579"/>
            <a:ext cx="1675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关联名称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677AAA8D-F2D1-4CEF-8D88-6BCDE41BD7F4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6238240" y="991189"/>
            <a:ext cx="1920930" cy="15843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0BE8DCBD-0F25-4843-863C-52582009505A}"/>
              </a:ext>
            </a:extLst>
          </p:cNvPr>
          <p:cNvSpPr txBox="1"/>
          <p:nvPr/>
        </p:nvSpPr>
        <p:spPr>
          <a:xfrm flipH="1">
            <a:off x="6342278" y="5274781"/>
            <a:ext cx="1257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角色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FE3731E7-2272-4877-BC27-CA416F19A9B1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970979" y="3429000"/>
            <a:ext cx="537261" cy="184578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E11BDF1C-5E92-42D1-A1AE-A41E5E485D94}"/>
              </a:ext>
            </a:extLst>
          </p:cNvPr>
          <p:cNvSpPr txBox="1"/>
          <p:nvPr/>
        </p:nvSpPr>
        <p:spPr>
          <a:xfrm flipH="1">
            <a:off x="3904224" y="4530571"/>
            <a:ext cx="15516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多重性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2630F4A9-AB78-4931-B26B-A96E03B4B5B4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4680071" y="3429000"/>
            <a:ext cx="74809" cy="11015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509791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E5AE482-8441-4194-840C-7C8C9F11F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603" y="2251637"/>
            <a:ext cx="7101369" cy="324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834C158-C240-4516-BFFB-DE92F06CB844}"/>
              </a:ext>
            </a:extLst>
          </p:cNvPr>
          <p:cNvSpPr txBox="1"/>
          <p:nvPr/>
        </p:nvSpPr>
        <p:spPr>
          <a:xfrm flipH="1">
            <a:off x="8661116" y="1196939"/>
            <a:ext cx="23218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关联类的属性</a:t>
            </a:r>
            <a:endParaRPr lang="en-US" altLang="zh-CN" sz="28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起始时间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终止时间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物主执照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554EA680-4DD4-46A7-BFC4-27F34A95FA09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6740188" y="2012547"/>
            <a:ext cx="1920928" cy="103037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631368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AF0880C-DFF2-47FC-872E-47B6B9CA18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938" y="1144800"/>
            <a:ext cx="6544831" cy="432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61966A6-4646-47DF-B0C8-E7E244333D27}"/>
              </a:ext>
            </a:extLst>
          </p:cNvPr>
          <p:cNvSpPr txBox="1"/>
          <p:nvPr/>
        </p:nvSpPr>
        <p:spPr>
          <a:xfrm flipH="1">
            <a:off x="8921170" y="869980"/>
            <a:ext cx="1675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关联类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81E1961-795F-4E7D-BA1C-9192ACB1E93C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6908800" y="1131590"/>
            <a:ext cx="2012370" cy="72769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07291E8E-6257-429F-B8BE-013D4C848C2D}"/>
              </a:ext>
            </a:extLst>
          </p:cNvPr>
          <p:cNvSpPr txBox="1"/>
          <p:nvPr/>
        </p:nvSpPr>
        <p:spPr>
          <a:xfrm flipH="1">
            <a:off x="7914985" y="5216400"/>
            <a:ext cx="1675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多向关联</a:t>
            </a:r>
          </a:p>
        </p:txBody>
      </p:sp>
    </p:spTree>
    <p:extLst>
      <p:ext uri="{BB962C8B-B14F-4D97-AF65-F5344CB8AC3E}">
        <p14:creationId xmlns:p14="http://schemas.microsoft.com/office/powerpoint/2010/main" val="197500139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关联的导航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关联的</a:t>
            </a:r>
            <a:r>
              <a:rPr lang="zh-CN" altLang="en-US" sz="3200" dirty="0">
                <a:solidFill>
                  <a:srgbClr val="FF0000"/>
                </a:solidFill>
              </a:rPr>
              <a:t>导航</a:t>
            </a:r>
            <a:r>
              <a:rPr lang="zh-CN" altLang="en-US" sz="3200" dirty="0"/>
              <a:t>：在关联结构中，从一个类的对象快速找到另外一个类的对象</a:t>
            </a:r>
            <a:endParaRPr lang="en-US" altLang="zh-CN" sz="3200" dirty="0"/>
          </a:p>
          <a:p>
            <a:r>
              <a:rPr lang="zh-CN" altLang="en-US" sz="3200" dirty="0"/>
              <a:t>例子：从</a:t>
            </a:r>
            <a:r>
              <a:rPr lang="en-US" altLang="zh-CN" sz="3200" dirty="0"/>
              <a:t>Dog</a:t>
            </a:r>
            <a:r>
              <a:rPr lang="zh-CN" altLang="en-US" sz="3200" dirty="0"/>
              <a:t>对象，快速找到</a:t>
            </a:r>
            <a:r>
              <a:rPr lang="en-US" altLang="zh-CN" sz="3200" dirty="0"/>
              <a:t>Person</a:t>
            </a:r>
            <a:r>
              <a:rPr lang="zh-CN" altLang="en-US" sz="3200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1546555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397DD5-7C42-43AF-A21A-32031E3C3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面向对象设计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53B0DD-24C2-4408-A626-BD8683EA7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类</a:t>
            </a:r>
            <a:r>
              <a:rPr lang="zh-CN" altLang="en-US" sz="3200" dirty="0"/>
              <a:t>（</a:t>
            </a:r>
            <a:r>
              <a:rPr lang="en-US" altLang="zh-CN" sz="3200" dirty="0"/>
              <a:t>class</a:t>
            </a:r>
            <a:r>
              <a:rPr lang="zh-CN" altLang="en-US" sz="3200" dirty="0"/>
              <a:t>）：包含一系列属性和操作 </a:t>
            </a:r>
            <a:r>
              <a:rPr lang="en-US" altLang="zh-CN" sz="3200" dirty="0"/>
              <a:t>[</a:t>
            </a:r>
            <a:r>
              <a:rPr lang="zh-CN" altLang="en-US" sz="3200" dirty="0">
                <a:solidFill>
                  <a:srgbClr val="FF0000"/>
                </a:solidFill>
              </a:rPr>
              <a:t>共相</a:t>
            </a:r>
            <a:r>
              <a:rPr lang="en-US" altLang="zh-CN" sz="3200" dirty="0"/>
              <a:t>] </a:t>
            </a:r>
            <a:r>
              <a:rPr lang="zh-CN" altLang="en-US" sz="3200" b="1" dirty="0">
                <a:solidFill>
                  <a:srgbClr val="FF0000"/>
                </a:solidFill>
              </a:rPr>
              <a:t>封装</a:t>
            </a:r>
            <a:endParaRPr lang="en-US" altLang="zh-CN" sz="3200" b="1" dirty="0">
              <a:solidFill>
                <a:srgbClr val="FF0000"/>
              </a:solidFill>
            </a:endParaRPr>
          </a:p>
          <a:p>
            <a:r>
              <a:rPr lang="zh-CN" altLang="en-US" sz="3200" dirty="0">
                <a:solidFill>
                  <a:srgbClr val="FF0000"/>
                </a:solidFill>
              </a:rPr>
              <a:t>实例对象</a:t>
            </a:r>
            <a:r>
              <a:rPr lang="zh-CN" altLang="en-US" sz="3200" dirty="0"/>
              <a:t>（</a:t>
            </a:r>
            <a:r>
              <a:rPr lang="en-US" altLang="zh-CN" sz="3200" dirty="0"/>
              <a:t>instance</a:t>
            </a:r>
            <a:r>
              <a:rPr lang="zh-CN" altLang="en-US" sz="3200" dirty="0"/>
              <a:t>）：类的复制 </a:t>
            </a:r>
            <a:r>
              <a:rPr lang="en-US" altLang="zh-CN" sz="3200" dirty="0"/>
              <a:t>[</a:t>
            </a:r>
            <a:r>
              <a:rPr lang="zh-CN" altLang="en-US" sz="3200" dirty="0">
                <a:solidFill>
                  <a:srgbClr val="FF0000"/>
                </a:solidFill>
              </a:rPr>
              <a:t>殊相</a:t>
            </a:r>
            <a:r>
              <a:rPr lang="en-US" altLang="zh-CN" sz="3200" dirty="0"/>
              <a:t>]</a:t>
            </a:r>
          </a:p>
          <a:p>
            <a:r>
              <a:rPr lang="zh-CN" altLang="en-US" sz="3200" dirty="0"/>
              <a:t>如何设计抽象的程度？</a:t>
            </a:r>
            <a:endParaRPr lang="en-US" altLang="zh-CN" sz="3200" dirty="0"/>
          </a:p>
          <a:p>
            <a:r>
              <a:rPr lang="zh-CN" altLang="en-US" sz="3200" dirty="0"/>
              <a:t>由抽象到具体的扩展：</a:t>
            </a:r>
            <a:r>
              <a:rPr lang="zh-CN" altLang="en-US" sz="3200" b="1" dirty="0">
                <a:solidFill>
                  <a:srgbClr val="FF0000"/>
                </a:solidFill>
              </a:rPr>
              <a:t>继承</a:t>
            </a:r>
          </a:p>
        </p:txBody>
      </p:sp>
    </p:spTree>
    <p:extLst>
      <p:ext uri="{BB962C8B-B14F-4D97-AF65-F5344CB8AC3E}">
        <p14:creationId xmlns:p14="http://schemas.microsoft.com/office/powerpoint/2010/main" val="117887146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6A326F2-DD09-4519-A52E-91114B461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949" y="855256"/>
            <a:ext cx="5911926" cy="360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480553E-A2FC-41BB-8153-3034291EC31B}"/>
              </a:ext>
            </a:extLst>
          </p:cNvPr>
          <p:cNvSpPr txBox="1"/>
          <p:nvPr/>
        </p:nvSpPr>
        <p:spPr>
          <a:xfrm flipH="1">
            <a:off x="4199202" y="4938871"/>
            <a:ext cx="43191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导航</a:t>
            </a:r>
            <a:endParaRPr lang="en-US" altLang="zh-CN" sz="2800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OwnedDogs: Set&lt;Dog&gt;</a:t>
            </a:r>
          </a:p>
          <a:p>
            <a:pPr algn="ctr"/>
            <a:r>
              <a:rPr lang="en-US" altLang="zh-CN" sz="28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Owner: Person</a:t>
            </a:r>
            <a:endParaRPr lang="zh-CN" altLang="en-US" sz="28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85945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2BC1CF5-415C-4DAE-B2C2-A8BF9A1D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6C651D0D-A2E7-46B3-BEEA-71161FCA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CBEA7DB-1BAC-4A39-817B-82928B7F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EADF9EA0-3A2A-4F0A-9C86-FBAB53E9C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A30A2C81-7CE8-4A85-9E15-548E7F466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 </a:t>
            </a:r>
            <a:r>
              <a:rPr lang="zh-CN" alt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整体</a:t>
            </a:r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/</a:t>
            </a:r>
            <a:r>
              <a:rPr lang="zh-CN" alt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部分</a:t>
            </a:r>
            <a:r>
              <a:rPr lang="zh-CN" altLang="en-US" sz="5400" dirty="0">
                <a:solidFill>
                  <a:srgbClr val="FFFFFF"/>
                </a:solidFill>
              </a:rPr>
              <a:t>关联</a:t>
            </a:r>
            <a:endParaRPr lang="zh-CN" alt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6518" y="1518980"/>
            <a:ext cx="3966906" cy="39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03290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整体</a:t>
            </a:r>
            <a:r>
              <a:rPr lang="en-US" altLang="zh-CN" dirty="0"/>
              <a:t>/</a:t>
            </a:r>
            <a:r>
              <a:rPr lang="zh-CN" altLang="en-US" dirty="0"/>
              <a:t>部分关联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组合：</a:t>
            </a:r>
            <a:r>
              <a:rPr lang="zh-CN" altLang="en-US" sz="3200" dirty="0">
                <a:solidFill>
                  <a:srgbClr val="FF0000"/>
                </a:solidFill>
              </a:rPr>
              <a:t>异构</a:t>
            </a:r>
            <a:r>
              <a:rPr lang="zh-CN" altLang="en-US" sz="3200" dirty="0"/>
              <a:t>的，整体（</a:t>
            </a:r>
            <a:r>
              <a:rPr lang="en-US" altLang="zh-CN" sz="3200" dirty="0"/>
              <a:t>composite</a:t>
            </a:r>
            <a:r>
              <a:rPr lang="zh-CN" altLang="en-US" sz="3200" dirty="0"/>
              <a:t>） </a:t>
            </a:r>
            <a:r>
              <a:rPr lang="en-US" altLang="zh-CN" sz="3200" dirty="0"/>
              <a:t>– </a:t>
            </a:r>
            <a:r>
              <a:rPr lang="zh-CN" altLang="en-US" sz="3200" dirty="0"/>
              <a:t>部分（</a:t>
            </a:r>
            <a:r>
              <a:rPr lang="en-US" altLang="zh-CN" sz="3200" dirty="0"/>
              <a:t>component</a:t>
            </a:r>
            <a:r>
              <a:rPr lang="zh-CN" altLang="en-US" sz="3200" dirty="0"/>
              <a:t>）关联结构</a:t>
            </a:r>
            <a:endParaRPr lang="en-US" altLang="zh-CN" sz="3200" dirty="0"/>
          </a:p>
          <a:p>
            <a:r>
              <a:rPr lang="zh-CN" altLang="en-US" sz="3200" dirty="0"/>
              <a:t>聚合：</a:t>
            </a:r>
            <a:r>
              <a:rPr lang="zh-CN" altLang="en-US" sz="3200" dirty="0">
                <a:solidFill>
                  <a:srgbClr val="FF0000"/>
                </a:solidFill>
              </a:rPr>
              <a:t>同构</a:t>
            </a:r>
            <a:r>
              <a:rPr lang="zh-CN" altLang="en-US" sz="3200" dirty="0"/>
              <a:t>的，整体（</a:t>
            </a:r>
            <a:r>
              <a:rPr lang="en-US" altLang="zh-CN" sz="3200" dirty="0"/>
              <a:t>aggregate</a:t>
            </a:r>
            <a:r>
              <a:rPr lang="zh-CN" altLang="en-US" sz="3200" dirty="0"/>
              <a:t>） </a:t>
            </a:r>
            <a:r>
              <a:rPr lang="en-US" altLang="zh-CN" sz="3200" dirty="0"/>
              <a:t>– </a:t>
            </a:r>
            <a:r>
              <a:rPr lang="zh-CN" altLang="en-US" sz="3200" dirty="0"/>
              <a:t>部分（</a:t>
            </a:r>
            <a:r>
              <a:rPr lang="en-US" altLang="zh-CN" sz="3200" dirty="0"/>
              <a:t>constituent</a:t>
            </a:r>
            <a:r>
              <a:rPr lang="zh-CN" altLang="en-US" sz="3200" dirty="0"/>
              <a:t>）关联结构</a:t>
            </a:r>
            <a:endParaRPr lang="en-US" altLang="zh-CN" sz="3200" dirty="0"/>
          </a:p>
          <a:p>
            <a:r>
              <a:rPr lang="zh-CN" altLang="en-US" sz="3200" dirty="0"/>
              <a:t>整体</a:t>
            </a:r>
            <a:r>
              <a:rPr lang="en-US" altLang="zh-CN" sz="3200" dirty="0"/>
              <a:t>/</a:t>
            </a:r>
            <a:r>
              <a:rPr lang="zh-CN" altLang="en-US" sz="3200" dirty="0"/>
              <a:t>部分关联，可以类似地设置</a:t>
            </a:r>
            <a:r>
              <a:rPr lang="zh-CN" altLang="en-US" sz="3200" dirty="0">
                <a:solidFill>
                  <a:srgbClr val="FF0000"/>
                </a:solidFill>
              </a:rPr>
              <a:t>导航</a:t>
            </a:r>
          </a:p>
        </p:txBody>
      </p:sp>
    </p:spTree>
    <p:extLst>
      <p:ext uri="{BB962C8B-B14F-4D97-AF65-F5344CB8AC3E}">
        <p14:creationId xmlns:p14="http://schemas.microsoft.com/office/powerpoint/2010/main" val="69145440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38FC544-DD6D-497A-B5CF-42F766BC6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14" y="530568"/>
            <a:ext cx="8884469" cy="324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A8F3D06-F21C-499C-9EBC-FD2B872D8F41}"/>
              </a:ext>
            </a:extLst>
          </p:cNvPr>
          <p:cNvSpPr txBox="1"/>
          <p:nvPr/>
        </p:nvSpPr>
        <p:spPr>
          <a:xfrm>
            <a:off x="1636295" y="4254366"/>
            <a:ext cx="961563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导航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Glider -- Components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fuselage: Fuselage [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组合类的属性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构成类的对象的句柄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tail: Tail</a:t>
            </a:r>
          </a:p>
          <a:p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leftWing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Wing</a:t>
            </a:r>
          </a:p>
          <a:p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rightWing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Wing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38078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9134DD6-8958-4B11-B13A-149BFB3D8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918" y="532463"/>
            <a:ext cx="2695566" cy="360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24167F4-CB6F-403E-9969-75FB624CA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32463"/>
            <a:ext cx="2889000" cy="360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8F38AC9-834B-4F9B-8310-D49A9C459B28}"/>
              </a:ext>
            </a:extLst>
          </p:cNvPr>
          <p:cNvSpPr txBox="1"/>
          <p:nvPr/>
        </p:nvSpPr>
        <p:spPr>
          <a:xfrm>
            <a:off x="1607419" y="4591251"/>
            <a:ext cx="96156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导航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MgmtReport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-- Paragraph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textPart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Set&lt;Paragraph&gt;</a:t>
            </a:r>
          </a:p>
        </p:txBody>
      </p:sp>
    </p:spTree>
    <p:extLst>
      <p:ext uri="{BB962C8B-B14F-4D97-AF65-F5344CB8AC3E}">
        <p14:creationId xmlns:p14="http://schemas.microsoft.com/office/powerpoint/2010/main" val="285322622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815" y="2092960"/>
            <a:ext cx="6409905" cy="177775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CN" altLang="en-US" dirty="0"/>
              <a:t>四</a:t>
            </a:r>
            <a:r>
              <a:rPr lang="zh-CN" alt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、</a:t>
            </a:r>
            <a:r>
              <a:rPr lang="en-US" altLang="zh-CN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UML</a:t>
            </a:r>
            <a:r>
              <a:rPr lang="zh-CN" alt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：状态图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3046" y="1209578"/>
            <a:ext cx="4055897" cy="4055897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41251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F7F53-E888-4A1D-8629-5D065ECCA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EB807-F267-4108-ACF8-EA38B6FC7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3200" dirty="0"/>
              <a:t>基本状态图</a:t>
            </a:r>
            <a:endParaRPr lang="en-US" altLang="zh-CN" sz="3200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/>
              <a:t>嵌套状态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31879592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2BC1CF5-415C-4DAE-B2C2-A8BF9A1D5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6C651D0D-A2E7-46B3-BEEA-71161FCA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CBEA7DB-1BAC-4A39-817B-82928B7F8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EADF9EA0-3A2A-4F0A-9C86-FBAB53E9C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A30A2C81-7CE8-4A85-9E15-548E7F466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58859" y="1118007"/>
            <a:ext cx="563429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2C7EB4-A87D-4B94-9083-65C8CACE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455" y="1426969"/>
            <a:ext cx="5158973" cy="30058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 </a:t>
            </a:r>
            <a:r>
              <a:rPr lang="zh-CN" altLang="en-US" sz="5400" dirty="0">
                <a:solidFill>
                  <a:srgbClr val="FFFFFF"/>
                </a:solidFill>
              </a:rPr>
              <a:t>基本状态图</a:t>
            </a:r>
            <a:endParaRPr lang="zh-CN" alt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48DE9DB-2D8E-445B-A05E-DDB70F9C7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6518" y="1518980"/>
            <a:ext cx="3966906" cy="39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4872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1842D-D5A1-4033-AD02-3123BAD7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状态图的适用情境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1C6EB-FF43-4296-94AA-C7E894AFC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状态图</a:t>
            </a:r>
            <a:r>
              <a:rPr lang="zh-CN" altLang="en-US" sz="3200" dirty="0"/>
              <a:t>用以建模</a:t>
            </a:r>
            <a:r>
              <a:rPr lang="zh-CN" altLang="en-US" sz="3200" dirty="0">
                <a:solidFill>
                  <a:srgbClr val="FF0000"/>
                </a:solidFill>
              </a:rPr>
              <a:t>类的属性</a:t>
            </a: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类的属性应具有以下</a:t>
            </a:r>
            <a:r>
              <a:rPr lang="zh-CN" altLang="en-US" sz="3200" dirty="0">
                <a:solidFill>
                  <a:srgbClr val="FF0000"/>
                </a:solidFill>
              </a:rPr>
              <a:t>两个条件</a:t>
            </a:r>
            <a:endParaRPr lang="en-US" altLang="zh-CN" sz="3200" dirty="0">
              <a:solidFill>
                <a:srgbClr val="FF0000"/>
              </a:solidFill>
            </a:endParaRPr>
          </a:p>
          <a:p>
            <a:pPr marL="971550" lvl="1" indent="-514350">
              <a:buFont typeface="+mj-lt"/>
              <a:buAutoNum type="alphaUcPeriod"/>
            </a:pPr>
            <a:r>
              <a:rPr lang="zh-CN" altLang="en-US" sz="2800" dirty="0"/>
              <a:t>属性拥有</a:t>
            </a:r>
            <a:r>
              <a:rPr lang="zh-CN" altLang="en-US" sz="2800" u="sng" dirty="0">
                <a:solidFill>
                  <a:srgbClr val="FF0000"/>
                </a:solidFill>
              </a:rPr>
              <a:t>很少的值</a:t>
            </a:r>
            <a:endParaRPr lang="en-US" altLang="zh-CN" sz="2800" u="sng" dirty="0">
              <a:solidFill>
                <a:srgbClr val="FF0000"/>
              </a:solidFill>
            </a:endParaRPr>
          </a:p>
          <a:p>
            <a:pPr marL="971550" lvl="1" indent="-514350">
              <a:buFont typeface="+mj-lt"/>
              <a:buAutoNum type="alphaUcPeriod"/>
            </a:pPr>
            <a:r>
              <a:rPr lang="zh-CN" altLang="en-US" sz="2800" dirty="0"/>
              <a:t>属性在这些值之间的转换上有一定的</a:t>
            </a:r>
            <a:r>
              <a:rPr lang="zh-CN" altLang="en-US" sz="2800" u="sng" dirty="0">
                <a:solidFill>
                  <a:srgbClr val="FF0000"/>
                </a:solidFill>
              </a:rPr>
              <a:t>限制</a:t>
            </a:r>
            <a:endParaRPr lang="en-US" altLang="zh-CN" sz="2800" u="sng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适用于状态图的，称之为</a:t>
            </a:r>
            <a:r>
              <a:rPr lang="zh-CN" altLang="en-US" sz="3200" dirty="0">
                <a:solidFill>
                  <a:srgbClr val="FF0000"/>
                </a:solidFill>
              </a:rPr>
              <a:t>状态属性</a:t>
            </a:r>
            <a:r>
              <a:rPr lang="zh-CN" altLang="en-US" sz="3200" dirty="0"/>
              <a:t>（</a:t>
            </a:r>
            <a:r>
              <a:rPr lang="en-US" altLang="zh-CN" sz="3200" dirty="0"/>
              <a:t>state attribute</a:t>
            </a:r>
            <a:r>
              <a:rPr lang="zh-CN" altLang="en-US" sz="3200" dirty="0"/>
              <a:t>），它是表示类的状态的机制</a:t>
            </a:r>
          </a:p>
        </p:txBody>
      </p:sp>
    </p:spTree>
    <p:extLst>
      <p:ext uri="{BB962C8B-B14F-4D97-AF65-F5344CB8AC3E}">
        <p14:creationId xmlns:p14="http://schemas.microsoft.com/office/powerpoint/2010/main" val="228051070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75008A-84E5-462F-A71C-5882B087E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适用性判断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A8439B-4C6C-4C80-ACB9-BB261D375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类</a:t>
            </a:r>
            <a:r>
              <a:rPr lang="en-US" altLang="zh-CN" sz="3200" dirty="0" err="1"/>
              <a:t>SellableItem</a:t>
            </a:r>
            <a:r>
              <a:rPr lang="zh-CN" altLang="en-US" sz="3200" dirty="0"/>
              <a:t>包含以下两个实例属性</a:t>
            </a:r>
            <a:endParaRPr lang="en-US" altLang="zh-CN" sz="3200" dirty="0"/>
          </a:p>
          <a:p>
            <a:pPr lvl="1"/>
            <a:r>
              <a:rPr lang="en-US" altLang="zh-CN" sz="3200" dirty="0" err="1"/>
              <a:t>salePrice</a:t>
            </a:r>
            <a:r>
              <a:rPr lang="zh-CN" altLang="en-US" sz="3200" dirty="0"/>
              <a:t>：产品销售价格，连续变量，取值范围为</a:t>
            </a:r>
            <a:r>
              <a:rPr lang="en-US" altLang="zh-CN" sz="3200" dirty="0"/>
              <a:t>[30</a:t>
            </a:r>
            <a:r>
              <a:rPr lang="zh-CN" altLang="en-US" sz="3200" dirty="0"/>
              <a:t>，</a:t>
            </a:r>
            <a:r>
              <a:rPr lang="en-US" altLang="zh-CN" sz="3200" dirty="0"/>
              <a:t>80]</a:t>
            </a:r>
          </a:p>
          <a:p>
            <a:pPr lvl="1"/>
            <a:r>
              <a:rPr lang="en-US" altLang="zh-CN" sz="3200" dirty="0" err="1"/>
              <a:t>currInspectionStatus</a:t>
            </a:r>
            <a:r>
              <a:rPr lang="zh-CN" altLang="en-US" sz="3200" dirty="0"/>
              <a:t>：分类变量，取值为</a:t>
            </a:r>
            <a:r>
              <a:rPr lang="en-US" altLang="zh-CN" sz="3200" dirty="0"/>
              <a:t>received</a:t>
            </a:r>
            <a:r>
              <a:rPr lang="zh-CN" altLang="en-US" sz="3200" dirty="0"/>
              <a:t>、</a:t>
            </a:r>
            <a:r>
              <a:rPr lang="en-US" altLang="zh-CN" sz="3200" dirty="0" err="1"/>
              <a:t>inInspection</a:t>
            </a:r>
            <a:r>
              <a:rPr lang="zh-CN" altLang="en-US" sz="3200" dirty="0"/>
              <a:t>、</a:t>
            </a:r>
            <a:r>
              <a:rPr lang="en-US" altLang="zh-CN" sz="3200" dirty="0"/>
              <a:t>accepted</a:t>
            </a:r>
            <a:r>
              <a:rPr lang="zh-CN" altLang="en-US" sz="3200" dirty="0"/>
              <a:t>、</a:t>
            </a:r>
            <a:r>
              <a:rPr lang="en-US" altLang="zh-CN" sz="3200" dirty="0"/>
              <a:t>rejected</a:t>
            </a:r>
          </a:p>
          <a:p>
            <a:r>
              <a:rPr lang="zh-CN" altLang="en-US" sz="3200" dirty="0"/>
              <a:t>状态图适用于哪个实例属性？</a:t>
            </a:r>
          </a:p>
        </p:txBody>
      </p:sp>
    </p:spTree>
    <p:extLst>
      <p:ext uri="{BB962C8B-B14F-4D97-AF65-F5344CB8AC3E}">
        <p14:creationId xmlns:p14="http://schemas.microsoft.com/office/powerpoint/2010/main" val="979614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4474</Words>
  <Application>Microsoft Office PowerPoint</Application>
  <PresentationFormat>宽屏</PresentationFormat>
  <Paragraphs>447</Paragraphs>
  <Slides>126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126</vt:i4>
      </vt:variant>
    </vt:vector>
  </HeadingPairs>
  <TitlesOfParts>
    <vt:vector size="134" baseType="lpstr">
      <vt:lpstr>等线</vt:lpstr>
      <vt:lpstr>等线 Light</vt:lpstr>
      <vt:lpstr>楷体</vt:lpstr>
      <vt:lpstr>宋体</vt:lpstr>
      <vt:lpstr>Arial</vt:lpstr>
      <vt:lpstr>Times New Roman</vt:lpstr>
      <vt:lpstr>Wingdings</vt:lpstr>
      <vt:lpstr>Office 主题​​</vt:lpstr>
      <vt:lpstr>网络设计与应用（三）： UML</vt:lpstr>
      <vt:lpstr>教学内容</vt:lpstr>
      <vt:lpstr>一、面向对象设计</vt:lpstr>
      <vt:lpstr>教学内容</vt:lpstr>
      <vt:lpstr>1 面向对象概述</vt:lpstr>
      <vt:lpstr>讨论</vt:lpstr>
      <vt:lpstr>面向过程编程</vt:lpstr>
      <vt:lpstr>柏拉图：共相与殊相</vt:lpstr>
      <vt:lpstr>面向对象设计</vt:lpstr>
      <vt:lpstr>编程设计比较</vt:lpstr>
      <vt:lpstr>2 面向对象的含义</vt:lpstr>
      <vt:lpstr>重要概念</vt:lpstr>
      <vt:lpstr>案例</vt:lpstr>
      <vt:lpstr>PowerPoint 演示文稿</vt:lpstr>
      <vt:lpstr>PowerPoint 演示文稿</vt:lpstr>
      <vt:lpstr>PowerPoint 演示文稿</vt:lpstr>
      <vt:lpstr>1 封装</vt:lpstr>
      <vt:lpstr>PowerPoint 演示文稿</vt:lpstr>
      <vt:lpstr>PowerPoint 演示文稿</vt:lpstr>
      <vt:lpstr>2 信息/实现隐藏</vt:lpstr>
      <vt:lpstr>Hominoid的属性</vt:lpstr>
      <vt:lpstr>PowerPoint 演示文稿</vt:lpstr>
      <vt:lpstr>隐藏的优势</vt:lpstr>
      <vt:lpstr>3 状态保持</vt:lpstr>
      <vt:lpstr>4 对象标识</vt:lpstr>
      <vt:lpstr>PowerPoint 演示文稿</vt:lpstr>
      <vt:lpstr>PowerPoint 演示文稿</vt:lpstr>
      <vt:lpstr>5 消息</vt:lpstr>
      <vt:lpstr>调用操作/函数</vt:lpstr>
      <vt:lpstr>消息参数</vt:lpstr>
      <vt:lpstr>PowerPoint 演示文稿</vt:lpstr>
      <vt:lpstr>消息的类型</vt:lpstr>
      <vt:lpstr>6 类</vt:lpstr>
      <vt:lpstr>操作和属性</vt:lpstr>
      <vt:lpstr>实例化</vt:lpstr>
      <vt:lpstr>类和实例对象的存储</vt:lpstr>
      <vt:lpstr>讨论</vt:lpstr>
      <vt:lpstr>7 继承</vt:lpstr>
      <vt:lpstr>PowerPoint 演示文稿</vt:lpstr>
      <vt:lpstr>以下语句能否正确执行？</vt:lpstr>
      <vt:lpstr>PowerPoint 演示文稿</vt:lpstr>
      <vt:lpstr>继承细则</vt:lpstr>
      <vt:lpstr>继承的优势</vt:lpstr>
      <vt:lpstr>8 多态性</vt:lpstr>
      <vt:lpstr>PowerPoint 演示文稿</vt:lpstr>
      <vt:lpstr>PowerPoint 演示文稿</vt:lpstr>
      <vt:lpstr>多态性如何呈现？</vt:lpstr>
      <vt:lpstr>覆盖与重载</vt:lpstr>
      <vt:lpstr>9 一般性</vt:lpstr>
      <vt:lpstr>二、UML：类符号</vt:lpstr>
      <vt:lpstr>教学内容</vt:lpstr>
      <vt:lpstr>1 UML概述</vt:lpstr>
      <vt:lpstr>面向对象和UML的历史</vt:lpstr>
      <vt:lpstr>UML是什么</vt:lpstr>
      <vt:lpstr>UML作者的开发目标</vt:lpstr>
      <vt:lpstr>学习方式</vt:lpstr>
      <vt:lpstr>2 类符号</vt:lpstr>
      <vt:lpstr>1. 类和对象</vt:lpstr>
      <vt:lpstr>PowerPoint 演示文稿</vt:lpstr>
      <vt:lpstr>2. 属性</vt:lpstr>
      <vt:lpstr>PowerPoint 演示文稿</vt:lpstr>
      <vt:lpstr>3. 操作</vt:lpstr>
      <vt:lpstr>PowerPoint 演示文稿</vt:lpstr>
      <vt:lpstr>操作的简化表示</vt:lpstr>
      <vt:lpstr>PowerPoint 演示文稿</vt:lpstr>
      <vt:lpstr>PowerPoint 演示文稿</vt:lpstr>
      <vt:lpstr>4. 重载操作</vt:lpstr>
      <vt:lpstr>PowerPoint 演示文稿</vt:lpstr>
      <vt:lpstr>5. 属性和操作的可视性</vt:lpstr>
      <vt:lpstr>PowerPoint 演示文稿</vt:lpstr>
      <vt:lpstr>6. 类属性和类操作</vt:lpstr>
      <vt:lpstr>7. 抽象操作和类</vt:lpstr>
      <vt:lpstr>PowerPoint 演示文稿</vt:lpstr>
      <vt:lpstr>三、UML：类图</vt:lpstr>
      <vt:lpstr>教学内容</vt:lpstr>
      <vt:lpstr>1 继承结构</vt:lpstr>
      <vt:lpstr>继承结构</vt:lpstr>
      <vt:lpstr>PowerPoint 演示文稿</vt:lpstr>
      <vt:lpstr>子类的划分</vt:lpstr>
      <vt:lpstr>子类的划分（续）</vt:lpstr>
      <vt:lpstr>讨论</vt:lpstr>
      <vt:lpstr>分类识别名称</vt:lpstr>
      <vt:lpstr>PowerPoint 演示文稿</vt:lpstr>
      <vt:lpstr>2 关联结构</vt:lpstr>
      <vt:lpstr>关联结构</vt:lpstr>
      <vt:lpstr>PowerPoint 演示文稿</vt:lpstr>
      <vt:lpstr>PowerPoint 演示文稿</vt:lpstr>
      <vt:lpstr>PowerPoint 演示文稿</vt:lpstr>
      <vt:lpstr>关联的导航</vt:lpstr>
      <vt:lpstr>PowerPoint 演示文稿</vt:lpstr>
      <vt:lpstr>3 整体/部分关联</vt:lpstr>
      <vt:lpstr>整体/部分关联</vt:lpstr>
      <vt:lpstr>PowerPoint 演示文稿</vt:lpstr>
      <vt:lpstr>PowerPoint 演示文稿</vt:lpstr>
      <vt:lpstr>四、UML：状态图</vt:lpstr>
      <vt:lpstr>教学内容</vt:lpstr>
      <vt:lpstr>1 基本状态图</vt:lpstr>
      <vt:lpstr>状态图的适用情境</vt:lpstr>
      <vt:lpstr>适用性判断</vt:lpstr>
      <vt:lpstr>状态图</vt:lpstr>
      <vt:lpstr>PowerPoint 演示文稿</vt:lpstr>
      <vt:lpstr>2 嵌套状态</vt:lpstr>
      <vt:lpstr>机器运转案例</vt:lpstr>
      <vt:lpstr>PowerPoint 演示文稿</vt:lpstr>
      <vt:lpstr>PowerPoint 演示文稿</vt:lpstr>
      <vt:lpstr>重新思考状态属性</vt:lpstr>
      <vt:lpstr>PowerPoint 演示文稿</vt:lpstr>
      <vt:lpstr>实践</vt:lpstr>
      <vt:lpstr>五、面向对象设计的原则</vt:lpstr>
      <vt:lpstr>教学内容</vt:lpstr>
      <vt:lpstr>1 封装与共生性</vt:lpstr>
      <vt:lpstr>封装</vt:lpstr>
      <vt:lpstr>PowerPoint 演示文稿</vt:lpstr>
      <vt:lpstr>封装的原则</vt:lpstr>
      <vt:lpstr>共生性</vt:lpstr>
      <vt:lpstr>可维护性的指导原则</vt:lpstr>
      <vt:lpstr>PowerPoint 演示文稿</vt:lpstr>
      <vt:lpstr>PowerPoint 演示文稿</vt:lpstr>
      <vt:lpstr>2 状态空间与行为</vt:lpstr>
      <vt:lpstr>类与抽象性</vt:lpstr>
      <vt:lpstr>状态空间与行为</vt:lpstr>
      <vt:lpstr>PowerPoint 演示文稿</vt:lpstr>
      <vt:lpstr>子类的状态空间</vt:lpstr>
      <vt:lpstr>PowerPoint 演示文稿</vt:lpstr>
      <vt:lpstr>子类的行为</vt:lpstr>
      <vt:lpstr>类的不变式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网络设计与应用（二）： 物联网：结构与应用</dc:title>
  <dc:creator>wuhsiang</dc:creator>
  <cp:lastModifiedBy>wuhsiang</cp:lastModifiedBy>
  <cp:revision>337</cp:revision>
  <dcterms:created xsi:type="dcterms:W3CDTF">2020-04-28T22:37:28Z</dcterms:created>
  <dcterms:modified xsi:type="dcterms:W3CDTF">2020-05-13T02:23:01Z</dcterms:modified>
</cp:coreProperties>
</file>